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40"/>
  </p:notesMasterIdLst>
  <p:handoutMasterIdLst>
    <p:handoutMasterId r:id="rId41"/>
  </p:handoutMasterIdLst>
  <p:sldIdLst>
    <p:sldId id="276" r:id="rId2"/>
    <p:sldId id="313" r:id="rId3"/>
    <p:sldId id="319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8" r:id="rId24"/>
    <p:sldId id="311" r:id="rId25"/>
    <p:sldId id="300" r:id="rId26"/>
    <p:sldId id="301" r:id="rId27"/>
    <p:sldId id="302" r:id="rId28"/>
    <p:sldId id="299" r:id="rId29"/>
    <p:sldId id="312" r:id="rId30"/>
    <p:sldId id="303" r:id="rId31"/>
    <p:sldId id="305" r:id="rId32"/>
    <p:sldId id="306" r:id="rId33"/>
    <p:sldId id="304" r:id="rId34"/>
    <p:sldId id="308" r:id="rId35"/>
    <p:sldId id="309" r:id="rId36"/>
    <p:sldId id="314" r:id="rId37"/>
    <p:sldId id="316" r:id="rId38"/>
    <p:sldId id="318" r:id="rId39"/>
  </p:sldIdLst>
  <p:sldSz cx="9144000" cy="6858000" type="screen4x3"/>
  <p:notesSz cx="6805613" cy="9944100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D0010"/>
    <a:srgbClr val="00A0D2"/>
    <a:srgbClr val="00ADCD"/>
    <a:srgbClr val="005A6F"/>
    <a:srgbClr val="4497A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94660"/>
  </p:normalViewPr>
  <p:slideViewPr>
    <p:cSldViewPr>
      <p:cViewPr varScale="1">
        <p:scale>
          <a:sx n="74" d="100"/>
          <a:sy n="74" d="100"/>
        </p:scale>
        <p:origin x="-1098" y="-90"/>
      </p:cViewPr>
      <p:guideLst>
        <p:guide orient="horz" pos="1071"/>
        <p:guide orient="horz" pos="2160"/>
        <p:guide orient="horz" pos="865"/>
        <p:guide pos="2880"/>
        <p:guide pos="1156"/>
        <p:guide pos="4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7044"/>
    </p:cViewPr>
  </p:sorterViewPr>
  <p:notesViewPr>
    <p:cSldViewPr>
      <p:cViewPr varScale="1">
        <p:scale>
          <a:sx n="51" d="100"/>
          <a:sy n="51" d="100"/>
        </p:scale>
        <p:origin x="-2958" y="-108"/>
      </p:cViewPr>
      <p:guideLst>
        <p:guide orient="horz" pos="3132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099" cy="497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r>
              <a:rPr lang="en-US" altLang="nl-NL"/>
              <a:t>xxxxxxxxxxxxxxx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4939" y="0"/>
            <a:ext cx="2949099" cy="497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47773823-BDAA-4916-B693-F25DAADC40E0}" type="datetime1">
              <a:rPr lang="en-US" altLang="nl-NL"/>
              <a:pPr/>
              <a:t>9/24/2015</a:t>
            </a:fld>
            <a:endParaRPr lang="en-US" altLang="nl-NL"/>
          </a:p>
        </p:txBody>
      </p:sp>
      <p:sp>
        <p:nvSpPr>
          <p:cNvPr id="512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5169"/>
            <a:ext cx="2949099" cy="497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r>
              <a:rPr lang="en-US" altLang="nl-NL"/>
              <a:t>xxxxxxxxxxxxx</a:t>
            </a:r>
          </a:p>
        </p:txBody>
      </p:sp>
      <p:sp>
        <p:nvSpPr>
          <p:cNvPr id="512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4939" y="9445169"/>
            <a:ext cx="2949099" cy="497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77A45BF6-444A-4ED6-967F-7F6E13973977}" type="slidenum">
              <a:rPr lang="en-US" altLang="nl-NL"/>
              <a:pPr/>
              <a:t>‹#›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24799903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099" cy="497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r>
              <a:rPr lang="en-US" altLang="nl-NL"/>
              <a:t>xxxxxxxxxxxxxxx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4939" y="0"/>
            <a:ext cx="2949099" cy="497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91BC7887-38E6-4DAF-9B86-6DE6E7E4C3FF}" type="datetime1">
              <a:rPr lang="en-US" altLang="nl-NL"/>
              <a:pPr/>
              <a:t>9/24/2015</a:t>
            </a:fld>
            <a:endParaRPr lang="en-US" altLang="nl-NL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6125"/>
            <a:ext cx="4972050" cy="37290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01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562" y="4723448"/>
            <a:ext cx="5444490" cy="4474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NL" smtClean="0"/>
              <a:t>Click to edit Master title style</a:t>
            </a:r>
          </a:p>
          <a:p>
            <a:pPr lvl="1"/>
            <a:r>
              <a:rPr lang="en-US" altLang="nl-NL" smtClean="0"/>
              <a:t>Second level</a:t>
            </a:r>
          </a:p>
          <a:p>
            <a:pPr lvl="2"/>
            <a:r>
              <a:rPr lang="en-US" altLang="nl-NL" smtClean="0"/>
              <a:t>Third level</a:t>
            </a:r>
          </a:p>
          <a:p>
            <a:pPr lvl="3"/>
            <a:r>
              <a:rPr lang="en-US" altLang="nl-NL" smtClean="0"/>
              <a:t>Fourth level</a:t>
            </a:r>
          </a:p>
          <a:p>
            <a:pPr lvl="4"/>
            <a:r>
              <a:rPr lang="en-US" altLang="nl-NL" smtClean="0"/>
              <a:t>Fifth level</a:t>
            </a:r>
          </a:p>
        </p:txBody>
      </p:sp>
      <p:sp>
        <p:nvSpPr>
          <p:cNvPr id="501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5169"/>
            <a:ext cx="2949099" cy="497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r>
              <a:rPr lang="en-US" altLang="nl-NL"/>
              <a:t>xxxxxxxxxxxxx</a:t>
            </a:r>
          </a:p>
        </p:txBody>
      </p:sp>
      <p:sp>
        <p:nvSpPr>
          <p:cNvPr id="501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4939" y="9445169"/>
            <a:ext cx="2949099" cy="497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64CB6B52-B581-41D4-A325-4C09F5B1EAD8}" type="slidenum">
              <a:rPr lang="en-US" altLang="nl-NL"/>
              <a:pPr/>
              <a:t>‹#›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1701574111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nl-NL" smtClean="0"/>
              <a:t>xxxxxxxxxxxxxxx</a:t>
            </a:r>
            <a:endParaRPr lang="en-US" alt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1BC7887-38E6-4DAF-9B86-6DE6E7E4C3FF}" type="datetime1">
              <a:rPr lang="en-US" altLang="nl-NL" smtClean="0"/>
              <a:pPr/>
              <a:t>9/24/2015</a:t>
            </a:fld>
            <a:endParaRPr lang="en-US" alt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nl-NL" smtClean="0"/>
              <a:t>xxxxxxxxxxxxx</a:t>
            </a:r>
            <a:endParaRPr lang="en-US" alt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4CB6B52-B581-41D4-A325-4C09F5B1EAD8}" type="slidenum">
              <a:rPr lang="en-US" altLang="nl-NL" smtClean="0"/>
              <a:pPr/>
              <a:t>35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387327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nl-NL" smtClean="0"/>
              <a:t>xxxxxxxxxxxxxxx</a:t>
            </a:r>
            <a:endParaRPr lang="en-US" alt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1BC7887-38E6-4DAF-9B86-6DE6E7E4C3FF}" type="datetime1">
              <a:rPr lang="en-US" altLang="nl-NL" smtClean="0"/>
              <a:pPr/>
              <a:t>9/24/2015</a:t>
            </a:fld>
            <a:endParaRPr lang="en-US" alt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nl-NL" smtClean="0"/>
              <a:t>xxxxxxxxxxxxx</a:t>
            </a:r>
            <a:endParaRPr lang="en-US" alt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4CB6B52-B581-41D4-A325-4C09F5B1EAD8}" type="slidenum">
              <a:rPr lang="en-US" altLang="nl-NL" smtClean="0"/>
              <a:pPr/>
              <a:t>36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387327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nl-NL" smtClean="0"/>
              <a:t>xxxxxxxxxxxxxxx</a:t>
            </a:r>
            <a:endParaRPr lang="en-US" alt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1BC7887-38E6-4DAF-9B86-6DE6E7E4C3FF}" type="datetime1">
              <a:rPr lang="en-US" altLang="nl-NL" smtClean="0"/>
              <a:pPr/>
              <a:t>9/24/2015</a:t>
            </a:fld>
            <a:endParaRPr lang="en-US" alt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nl-NL" smtClean="0"/>
              <a:t>xxxxxxxxxxxxx</a:t>
            </a:r>
            <a:endParaRPr lang="en-US" alt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4CB6B52-B581-41D4-A325-4C09F5B1EAD8}" type="slidenum">
              <a:rPr lang="en-US" altLang="nl-NL" smtClean="0"/>
              <a:pPr/>
              <a:t>37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387327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nl-NL" smtClean="0"/>
              <a:t>xxxxxxxxxxxxxxx</a:t>
            </a:r>
            <a:endParaRPr lang="en-US" alt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1BC7887-38E6-4DAF-9B86-6DE6E7E4C3FF}" type="datetime1">
              <a:rPr lang="en-US" altLang="nl-NL" smtClean="0"/>
              <a:pPr/>
              <a:t>9/24/2015</a:t>
            </a:fld>
            <a:endParaRPr lang="en-US" alt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nl-NL" smtClean="0"/>
              <a:t>xxxxxxxxxxxxx</a:t>
            </a:r>
            <a:endParaRPr lang="en-US" alt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4CB6B52-B581-41D4-A325-4C09F5B1EAD8}" type="slidenum">
              <a:rPr lang="en-US" altLang="nl-NL" smtClean="0"/>
              <a:pPr/>
              <a:t>38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387327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7" name="Rectangle 67"/>
          <p:cNvSpPr>
            <a:spLocks noChangeArrowheads="1"/>
          </p:cNvSpPr>
          <p:nvPr userDrawn="1"/>
        </p:nvSpPr>
        <p:spPr bwMode="blackWhite">
          <a:xfrm>
            <a:off x="0" y="1700213"/>
            <a:ext cx="9144000" cy="51577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25656" name="Rectangle 56"/>
          <p:cNvSpPr>
            <a:spLocks noGrp="1" noChangeArrowheads="1"/>
          </p:cNvSpPr>
          <p:nvPr>
            <p:ph type="ctrTitle" sz="quarter"/>
          </p:nvPr>
        </p:nvSpPr>
        <p:spPr>
          <a:xfrm>
            <a:off x="1798638" y="2286000"/>
            <a:ext cx="6583362" cy="57943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en-US" altLang="nl-NL" noProof="0" smtClean="0"/>
              <a:t>Click to edit Master title style</a:t>
            </a:r>
          </a:p>
        </p:txBody>
      </p:sp>
      <p:sp>
        <p:nvSpPr>
          <p:cNvPr id="25657" name="Rectangle 5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798638" y="3886200"/>
            <a:ext cx="6583362" cy="336550"/>
          </a:xfrm>
        </p:spPr>
        <p:txBody>
          <a:bodyPr/>
          <a:lstStyle>
            <a:lvl1pPr marL="0" indent="0">
              <a:lnSpc>
                <a:spcPct val="80000"/>
              </a:lnSpc>
              <a:buFont typeface="Zapf Dingbats" pitchFamily="64" charset="2"/>
              <a:buNone/>
              <a:defRPr sz="2000"/>
            </a:lvl1pPr>
          </a:lstStyle>
          <a:p>
            <a:pPr lvl="0"/>
            <a:r>
              <a:rPr lang="en-US" altLang="nl-NL" noProof="0" smtClean="0"/>
              <a:t>Click to edit Master subtitle style</a:t>
            </a:r>
          </a:p>
        </p:txBody>
      </p:sp>
      <p:sp>
        <p:nvSpPr>
          <p:cNvPr id="25659" name="Rectangle 59"/>
          <p:cNvSpPr>
            <a:spLocks noGrp="1" noChangeArrowheads="1"/>
          </p:cNvSpPr>
          <p:nvPr>
            <p:ph type="dt" sz="quarter" idx="2"/>
          </p:nvPr>
        </p:nvSpPr>
        <p:spPr/>
        <p:txBody>
          <a:bodyPr/>
          <a:lstStyle>
            <a:lvl1pPr>
              <a:defRPr/>
            </a:lvl1pPr>
          </a:lstStyle>
          <a:p>
            <a:fld id="{7E86AFAC-53E1-4EAC-A6FE-32230D766046}" type="datetime1">
              <a:rPr lang="en-US" altLang="nl-NL"/>
              <a:pPr/>
              <a:t>9/24/2015</a:t>
            </a:fld>
            <a:endParaRPr lang="en-US" altLang="nl-NL">
              <a:solidFill>
                <a:schemeClr val="tx1"/>
              </a:solidFill>
            </a:endParaRPr>
          </a:p>
        </p:txBody>
      </p:sp>
      <p:sp>
        <p:nvSpPr>
          <p:cNvPr id="25660" name="Rectangle 60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8D56C6E1-5911-4850-885F-AAEF33611A5D}" type="slidenum">
              <a:rPr lang="en-US" altLang="nl-NL"/>
              <a:pPr/>
              <a:t>‹#›</a:t>
            </a:fld>
            <a:endParaRPr lang="en-US" altLang="nl-NL"/>
          </a:p>
        </p:txBody>
      </p:sp>
      <p:sp>
        <p:nvSpPr>
          <p:cNvPr id="25661" name="Rectangle 61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nl-NL"/>
              <a:t>HU powerpoint template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B85E205-61A7-43A7-BBD6-52D65186E74D}" type="datetime1">
              <a:rPr lang="en-US" altLang="nl-NL"/>
              <a:pPr/>
              <a:t>9/24/2015</a:t>
            </a:fld>
            <a:endParaRPr lang="en-US" altLang="nl-NL" sz="1400">
              <a:solidFill>
                <a:schemeClr val="tx1"/>
              </a:solidFill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B7BF731-4E3F-4CF2-92C0-DD20D9DF5280}" type="slidenum">
              <a:rPr lang="en-US" altLang="nl-NL"/>
              <a:pPr/>
              <a:t>‹#›</a:t>
            </a:fld>
            <a:endParaRPr lang="en-US" alt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nl-NL"/>
              <a:t>HU powerpoint template</a:t>
            </a:r>
            <a:endParaRPr lang="en-US" altLang="nl-NL" sz="1400"/>
          </a:p>
        </p:txBody>
      </p:sp>
    </p:spTree>
    <p:extLst>
      <p:ext uri="{BB962C8B-B14F-4D97-AF65-F5344CB8AC3E}">
        <p14:creationId xmlns:p14="http://schemas.microsoft.com/office/powerpoint/2010/main" val="2850574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73850" y="609600"/>
            <a:ext cx="1970088" cy="3352800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762000" y="609600"/>
            <a:ext cx="5759450" cy="3352800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324ADE2-63D1-4D10-8C41-755A716670ED}" type="datetime1">
              <a:rPr lang="en-US" altLang="nl-NL"/>
              <a:pPr/>
              <a:t>9/24/2015</a:t>
            </a:fld>
            <a:endParaRPr lang="en-US" altLang="nl-NL" sz="1400">
              <a:solidFill>
                <a:schemeClr val="tx1"/>
              </a:solidFill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3E06F8E-6D8B-411D-B2A8-EDAAB93100AC}" type="slidenum">
              <a:rPr lang="en-US" altLang="nl-NL"/>
              <a:pPr/>
              <a:t>‹#›</a:t>
            </a:fld>
            <a:endParaRPr lang="en-US" alt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nl-NL"/>
              <a:t>HU powerpoint template</a:t>
            </a:r>
            <a:endParaRPr lang="en-US" altLang="nl-NL" sz="1400"/>
          </a:p>
        </p:txBody>
      </p:sp>
    </p:spTree>
    <p:extLst>
      <p:ext uri="{BB962C8B-B14F-4D97-AF65-F5344CB8AC3E}">
        <p14:creationId xmlns:p14="http://schemas.microsoft.com/office/powerpoint/2010/main" val="1201289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el, inhoud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609600"/>
            <a:ext cx="6172200" cy="579438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762000" y="1762125"/>
            <a:ext cx="3863975" cy="2200275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778375" y="1762125"/>
            <a:ext cx="3865563" cy="2200275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762000" y="6248400"/>
            <a:ext cx="1371600" cy="457200"/>
          </a:xfrm>
        </p:spPr>
        <p:txBody>
          <a:bodyPr/>
          <a:lstStyle>
            <a:lvl1pPr>
              <a:defRPr/>
            </a:lvl1pPr>
          </a:lstStyle>
          <a:p>
            <a:fld id="{9B998F09-89A1-4F82-B943-3439030194EE}" type="datetime1">
              <a:rPr lang="en-US" altLang="nl-NL"/>
              <a:pPr/>
              <a:t>9/24/2015</a:t>
            </a:fld>
            <a:endParaRPr lang="en-US" altLang="nl-NL" sz="1400">
              <a:solidFill>
                <a:schemeClr val="tx1"/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8DF8CBAD-557B-4744-BCC8-12C077C8A03E}" type="slidenum">
              <a:rPr lang="en-US" altLang="nl-NL"/>
              <a:pPr/>
              <a:t>‹#›</a:t>
            </a:fld>
            <a:endParaRPr lang="en-US" altLang="nl-NL"/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12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nl-NL"/>
              <a:t>HU powerpoint template</a:t>
            </a:r>
            <a:endParaRPr lang="en-US" altLang="nl-NL" sz="1400"/>
          </a:p>
        </p:txBody>
      </p:sp>
    </p:spTree>
    <p:extLst>
      <p:ext uri="{BB962C8B-B14F-4D97-AF65-F5344CB8AC3E}">
        <p14:creationId xmlns:p14="http://schemas.microsoft.com/office/powerpoint/2010/main" val="13445417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 preserve="1">
  <p:cSld name="Titel, grafiek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609600"/>
            <a:ext cx="6172200" cy="579438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grafiek 2"/>
          <p:cNvSpPr>
            <a:spLocks noGrp="1"/>
          </p:cNvSpPr>
          <p:nvPr>
            <p:ph type="chart" sz="half" idx="1"/>
          </p:nvPr>
        </p:nvSpPr>
        <p:spPr>
          <a:xfrm>
            <a:off x="762000" y="1762125"/>
            <a:ext cx="3863975" cy="2200275"/>
          </a:xfrm>
        </p:spPr>
        <p:txBody>
          <a:bodyPr/>
          <a:lstStyle/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778375" y="1762125"/>
            <a:ext cx="3865563" cy="2200275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762000" y="6248400"/>
            <a:ext cx="1371600" cy="457200"/>
          </a:xfrm>
        </p:spPr>
        <p:txBody>
          <a:bodyPr/>
          <a:lstStyle>
            <a:lvl1pPr>
              <a:defRPr/>
            </a:lvl1pPr>
          </a:lstStyle>
          <a:p>
            <a:fld id="{75B02819-DA11-4D6B-9F79-36AE6B299988}" type="datetime1">
              <a:rPr lang="en-US" altLang="nl-NL"/>
              <a:pPr/>
              <a:t>9/24/2015</a:t>
            </a:fld>
            <a:endParaRPr lang="en-US" altLang="nl-NL" sz="1400">
              <a:solidFill>
                <a:schemeClr val="tx1"/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8FFF9D1D-3F32-421F-9390-225B5340D58D}" type="slidenum">
              <a:rPr lang="en-US" altLang="nl-NL"/>
              <a:pPr/>
              <a:t>‹#›</a:t>
            </a:fld>
            <a:endParaRPr lang="en-US" altLang="nl-NL"/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12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nl-NL"/>
              <a:t>HU powerpoint template</a:t>
            </a:r>
            <a:endParaRPr lang="en-US" altLang="nl-NL" sz="1400"/>
          </a:p>
        </p:txBody>
      </p:sp>
    </p:spTree>
    <p:extLst>
      <p:ext uri="{BB962C8B-B14F-4D97-AF65-F5344CB8AC3E}">
        <p14:creationId xmlns:p14="http://schemas.microsoft.com/office/powerpoint/2010/main" val="19986766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el en diagram of organi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609600"/>
            <a:ext cx="6172200" cy="579438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SmartArt 2"/>
          <p:cNvSpPr>
            <a:spLocks noGrp="1"/>
          </p:cNvSpPr>
          <p:nvPr>
            <p:ph type="dgm" idx="1"/>
          </p:nvPr>
        </p:nvSpPr>
        <p:spPr>
          <a:xfrm>
            <a:off x="762000" y="1762125"/>
            <a:ext cx="7881938" cy="2200275"/>
          </a:xfrm>
        </p:spPr>
        <p:txBody>
          <a:bodyPr/>
          <a:lstStyle/>
          <a:p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762000" y="6248400"/>
            <a:ext cx="1371600" cy="457200"/>
          </a:xfrm>
        </p:spPr>
        <p:txBody>
          <a:bodyPr/>
          <a:lstStyle>
            <a:lvl1pPr>
              <a:defRPr/>
            </a:lvl1pPr>
          </a:lstStyle>
          <a:p>
            <a:fld id="{703E8C96-9C6E-465F-A6C7-0C2E452FF5AC}" type="datetime1">
              <a:rPr lang="en-US" altLang="nl-NL"/>
              <a:pPr/>
              <a:t>9/24/2015</a:t>
            </a:fld>
            <a:endParaRPr lang="en-US" altLang="nl-NL" sz="1400">
              <a:solidFill>
                <a:schemeClr val="tx1"/>
              </a:solidFill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58ECB2A1-78BC-45B6-9B8F-B42A91E78DC0}" type="slidenum">
              <a:rPr lang="en-US" altLang="nl-NL"/>
              <a:pPr/>
              <a:t>‹#›</a:t>
            </a:fld>
            <a:endParaRPr lang="en-US" alt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nl-NL"/>
              <a:t>HU powerpoint template</a:t>
            </a:r>
            <a:endParaRPr lang="en-US" altLang="nl-NL" sz="1400"/>
          </a:p>
        </p:txBody>
      </p:sp>
    </p:spTree>
    <p:extLst>
      <p:ext uri="{BB962C8B-B14F-4D97-AF65-F5344CB8AC3E}">
        <p14:creationId xmlns:p14="http://schemas.microsoft.com/office/powerpoint/2010/main" val="32082714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el en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609600"/>
            <a:ext cx="6172200" cy="579438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abel 2"/>
          <p:cNvSpPr>
            <a:spLocks noGrp="1"/>
          </p:cNvSpPr>
          <p:nvPr>
            <p:ph type="tbl" idx="1"/>
          </p:nvPr>
        </p:nvSpPr>
        <p:spPr>
          <a:xfrm>
            <a:off x="762000" y="1762125"/>
            <a:ext cx="7881938" cy="2200275"/>
          </a:xfrm>
        </p:spPr>
        <p:txBody>
          <a:bodyPr/>
          <a:lstStyle/>
          <a:p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762000" y="6248400"/>
            <a:ext cx="1371600" cy="457200"/>
          </a:xfrm>
        </p:spPr>
        <p:txBody>
          <a:bodyPr/>
          <a:lstStyle>
            <a:lvl1pPr>
              <a:defRPr/>
            </a:lvl1pPr>
          </a:lstStyle>
          <a:p>
            <a:fld id="{BD3D800E-ECC2-42B5-89F7-8C6E0E63AA20}" type="datetime1">
              <a:rPr lang="en-US" altLang="nl-NL"/>
              <a:pPr/>
              <a:t>9/24/2015</a:t>
            </a:fld>
            <a:endParaRPr lang="en-US" altLang="nl-NL" sz="1400">
              <a:solidFill>
                <a:schemeClr val="tx1"/>
              </a:solidFill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DB8C2458-175B-43BC-BB15-C81F4917FB1A}" type="slidenum">
              <a:rPr lang="en-US" altLang="nl-NL"/>
              <a:pPr/>
              <a:t>‹#›</a:t>
            </a:fld>
            <a:endParaRPr lang="en-US" alt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nl-NL"/>
              <a:t>HU powerpoint template</a:t>
            </a:r>
            <a:endParaRPr lang="en-US" altLang="nl-NL" sz="1400"/>
          </a:p>
        </p:txBody>
      </p:sp>
    </p:spTree>
    <p:extLst>
      <p:ext uri="{BB962C8B-B14F-4D97-AF65-F5344CB8AC3E}">
        <p14:creationId xmlns:p14="http://schemas.microsoft.com/office/powerpoint/2010/main" val="16943120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kst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609600"/>
            <a:ext cx="6172200" cy="579438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half" idx="1"/>
          </p:nvPr>
        </p:nvSpPr>
        <p:spPr>
          <a:xfrm>
            <a:off x="762000" y="1762125"/>
            <a:ext cx="3863975" cy="2200275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778375" y="1762125"/>
            <a:ext cx="3865563" cy="2200275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762000" y="6248400"/>
            <a:ext cx="1371600" cy="457200"/>
          </a:xfrm>
        </p:spPr>
        <p:txBody>
          <a:bodyPr/>
          <a:lstStyle>
            <a:lvl1pPr>
              <a:defRPr/>
            </a:lvl1pPr>
          </a:lstStyle>
          <a:p>
            <a:fld id="{8B7230B0-38EB-4BAA-AD6A-39115521450C}" type="datetime1">
              <a:rPr lang="en-US" altLang="nl-NL"/>
              <a:pPr/>
              <a:t>9/24/2015</a:t>
            </a:fld>
            <a:endParaRPr lang="en-US" altLang="nl-NL" sz="1400">
              <a:solidFill>
                <a:schemeClr val="tx1"/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1B64210F-BD5C-425D-8783-6FC07CB6717C}" type="slidenum">
              <a:rPr lang="en-US" altLang="nl-NL"/>
              <a:pPr/>
              <a:t>‹#›</a:t>
            </a:fld>
            <a:endParaRPr lang="en-US" altLang="nl-NL"/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12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nl-NL"/>
              <a:t>HU powerpoint template</a:t>
            </a:r>
            <a:endParaRPr lang="en-US" altLang="nl-NL" sz="1400"/>
          </a:p>
        </p:txBody>
      </p:sp>
    </p:spTree>
    <p:extLst>
      <p:ext uri="{BB962C8B-B14F-4D97-AF65-F5344CB8AC3E}">
        <p14:creationId xmlns:p14="http://schemas.microsoft.com/office/powerpoint/2010/main" val="550411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A7BFB2-1E5B-4C62-BCF9-56733655DB09}" type="datetime1">
              <a:rPr lang="en-US" altLang="nl-NL"/>
              <a:pPr/>
              <a:t>9/24/2015</a:t>
            </a:fld>
            <a:endParaRPr lang="en-US" altLang="nl-NL" sz="1400">
              <a:solidFill>
                <a:schemeClr val="tx1"/>
              </a:solidFill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A333D2D-1D40-46C6-BAF9-8835624F0F0D}" type="slidenum">
              <a:rPr lang="en-US" altLang="nl-NL"/>
              <a:pPr/>
              <a:t>‹#›</a:t>
            </a:fld>
            <a:endParaRPr lang="en-US" alt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nl-NL"/>
              <a:t>HU powerpoint template</a:t>
            </a:r>
            <a:endParaRPr lang="en-US" altLang="nl-NL" sz="1400"/>
          </a:p>
        </p:txBody>
      </p:sp>
    </p:spTree>
    <p:extLst>
      <p:ext uri="{BB962C8B-B14F-4D97-AF65-F5344CB8AC3E}">
        <p14:creationId xmlns:p14="http://schemas.microsoft.com/office/powerpoint/2010/main" val="1400087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0B6137E-4E86-4009-B29E-E37285651321}" type="datetime1">
              <a:rPr lang="en-US" altLang="nl-NL"/>
              <a:pPr/>
              <a:t>9/24/2015</a:t>
            </a:fld>
            <a:endParaRPr lang="en-US" altLang="nl-NL" sz="1400">
              <a:solidFill>
                <a:schemeClr val="tx1"/>
              </a:solidFill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DEAEFEC-C9DA-4211-B047-911AC615085D}" type="slidenum">
              <a:rPr lang="en-US" altLang="nl-NL"/>
              <a:pPr/>
              <a:t>‹#›</a:t>
            </a:fld>
            <a:endParaRPr lang="en-US" alt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nl-NL"/>
              <a:t>HU powerpoint template</a:t>
            </a:r>
            <a:endParaRPr lang="en-US" altLang="nl-NL" sz="1400"/>
          </a:p>
        </p:txBody>
      </p:sp>
    </p:spTree>
    <p:extLst>
      <p:ext uri="{BB962C8B-B14F-4D97-AF65-F5344CB8AC3E}">
        <p14:creationId xmlns:p14="http://schemas.microsoft.com/office/powerpoint/2010/main" val="4042414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762000" y="1762125"/>
            <a:ext cx="3863975" cy="2200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778375" y="1762125"/>
            <a:ext cx="3865563" cy="2200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1F8D8C-C309-4C61-8C2C-CC65494D55B0}" type="datetime1">
              <a:rPr lang="en-US" altLang="nl-NL"/>
              <a:pPr/>
              <a:t>9/24/2015</a:t>
            </a:fld>
            <a:endParaRPr lang="en-US" altLang="nl-NL" sz="1400">
              <a:solidFill>
                <a:schemeClr val="tx1"/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6AEDD43-C432-48D3-BF1D-1BA5BD52B62B}" type="slidenum">
              <a:rPr lang="en-US" altLang="nl-NL"/>
              <a:pPr/>
              <a:t>‹#›</a:t>
            </a:fld>
            <a:endParaRPr lang="en-US" altLang="nl-NL"/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nl-NL"/>
              <a:t>HU powerpoint template</a:t>
            </a:r>
            <a:endParaRPr lang="en-US" altLang="nl-NL" sz="1400"/>
          </a:p>
        </p:txBody>
      </p:sp>
    </p:spTree>
    <p:extLst>
      <p:ext uri="{BB962C8B-B14F-4D97-AF65-F5344CB8AC3E}">
        <p14:creationId xmlns:p14="http://schemas.microsoft.com/office/powerpoint/2010/main" val="1049929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2F2C8D4-15F6-457C-A331-515FC5CA4461}" type="datetime1">
              <a:rPr lang="en-US" altLang="nl-NL"/>
              <a:pPr/>
              <a:t>9/24/2015</a:t>
            </a:fld>
            <a:endParaRPr lang="en-US" altLang="nl-NL" sz="1400">
              <a:solidFill>
                <a:schemeClr val="tx1"/>
              </a:solidFill>
            </a:endParaRPr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35CBE9F-3B09-4817-94A3-00507A204447}" type="slidenum">
              <a:rPr lang="en-US" altLang="nl-NL"/>
              <a:pPr/>
              <a:t>‹#›</a:t>
            </a:fld>
            <a:endParaRPr lang="en-US" altLang="nl-NL"/>
          </a:p>
        </p:txBody>
      </p:sp>
      <p:sp>
        <p:nvSpPr>
          <p:cNvPr id="9" name="Tijdelijke aanduiding voor voettekst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nl-NL"/>
              <a:t>HU powerpoint template</a:t>
            </a:r>
            <a:endParaRPr lang="en-US" altLang="nl-NL" sz="1400"/>
          </a:p>
        </p:txBody>
      </p:sp>
    </p:spTree>
    <p:extLst>
      <p:ext uri="{BB962C8B-B14F-4D97-AF65-F5344CB8AC3E}">
        <p14:creationId xmlns:p14="http://schemas.microsoft.com/office/powerpoint/2010/main" val="305223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EF09BED-47F0-4656-B9BD-C42CC8A64A9B}" type="datetime1">
              <a:rPr lang="en-US" altLang="nl-NL"/>
              <a:pPr/>
              <a:t>9/24/2015</a:t>
            </a:fld>
            <a:endParaRPr lang="en-US" altLang="nl-NL" sz="140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8189F74-D4A2-4734-91A6-A36CE6107FB8}" type="slidenum">
              <a:rPr lang="en-US" altLang="nl-NL"/>
              <a:pPr/>
              <a:t>‹#›</a:t>
            </a:fld>
            <a:endParaRPr lang="en-US" alt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nl-NL"/>
              <a:t>HU powerpoint template</a:t>
            </a:r>
            <a:endParaRPr lang="en-US" altLang="nl-NL" sz="1400"/>
          </a:p>
        </p:txBody>
      </p:sp>
    </p:spTree>
    <p:extLst>
      <p:ext uri="{BB962C8B-B14F-4D97-AF65-F5344CB8AC3E}">
        <p14:creationId xmlns:p14="http://schemas.microsoft.com/office/powerpoint/2010/main" val="1623763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6D2F987-8D42-4BD9-8353-5AEFA93A3417}" type="datetime1">
              <a:rPr lang="en-US" altLang="nl-NL"/>
              <a:pPr/>
              <a:t>9/24/2015</a:t>
            </a:fld>
            <a:endParaRPr lang="en-US" altLang="nl-NL" sz="1400">
              <a:solidFill>
                <a:schemeClr val="tx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98F9B30-72C2-48DE-8DCD-3E0272F33384}" type="slidenum">
              <a:rPr lang="en-US" altLang="nl-NL"/>
              <a:pPr/>
              <a:t>‹#›</a:t>
            </a:fld>
            <a:endParaRPr lang="en-US" alt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nl-NL"/>
              <a:t>HU powerpoint template</a:t>
            </a:r>
            <a:endParaRPr lang="en-US" altLang="nl-NL" sz="1400"/>
          </a:p>
        </p:txBody>
      </p:sp>
    </p:spTree>
    <p:extLst>
      <p:ext uri="{BB962C8B-B14F-4D97-AF65-F5344CB8AC3E}">
        <p14:creationId xmlns:p14="http://schemas.microsoft.com/office/powerpoint/2010/main" val="594034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BDF091D-F8D4-4A88-826F-71B470254E84}" type="datetime1">
              <a:rPr lang="en-US" altLang="nl-NL"/>
              <a:pPr/>
              <a:t>9/24/2015</a:t>
            </a:fld>
            <a:endParaRPr lang="en-US" altLang="nl-NL" sz="1400">
              <a:solidFill>
                <a:schemeClr val="tx1"/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84BE534-A06C-4D6E-AA1D-EA00105F73C3}" type="slidenum">
              <a:rPr lang="en-US" altLang="nl-NL"/>
              <a:pPr/>
              <a:t>‹#›</a:t>
            </a:fld>
            <a:endParaRPr lang="en-US" altLang="nl-NL"/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nl-NL"/>
              <a:t>HU powerpoint template</a:t>
            </a:r>
            <a:endParaRPr lang="en-US" altLang="nl-NL" sz="1400"/>
          </a:p>
        </p:txBody>
      </p:sp>
    </p:spTree>
    <p:extLst>
      <p:ext uri="{BB962C8B-B14F-4D97-AF65-F5344CB8AC3E}">
        <p14:creationId xmlns:p14="http://schemas.microsoft.com/office/powerpoint/2010/main" val="532990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F8E0D04-1322-4DB4-B29A-4EF41E0D83F7}" type="datetime1">
              <a:rPr lang="en-US" altLang="nl-NL"/>
              <a:pPr/>
              <a:t>9/24/2015</a:t>
            </a:fld>
            <a:endParaRPr lang="en-US" altLang="nl-NL" sz="1400">
              <a:solidFill>
                <a:schemeClr val="tx1"/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3A79D49-EF3B-4F46-9ED5-41E1C3D12F94}" type="slidenum">
              <a:rPr lang="en-US" altLang="nl-NL"/>
              <a:pPr/>
              <a:t>‹#›</a:t>
            </a:fld>
            <a:endParaRPr lang="en-US" altLang="nl-NL"/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nl-NL"/>
              <a:t>HU powerpoint template</a:t>
            </a:r>
            <a:endParaRPr lang="en-US" altLang="nl-NL" sz="1400"/>
          </a:p>
        </p:txBody>
      </p:sp>
    </p:spTree>
    <p:extLst>
      <p:ext uri="{BB962C8B-B14F-4D97-AF65-F5344CB8AC3E}">
        <p14:creationId xmlns:p14="http://schemas.microsoft.com/office/powerpoint/2010/main" val="4110612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1" name="Rectangle 55"/>
          <p:cNvSpPr>
            <a:spLocks noChangeArrowheads="1"/>
          </p:cNvSpPr>
          <p:nvPr userDrawn="1"/>
        </p:nvSpPr>
        <p:spPr bwMode="blackWhite">
          <a:xfrm>
            <a:off x="0" y="1377950"/>
            <a:ext cx="9144000" cy="54800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24618" name="Rectangle 4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609600"/>
            <a:ext cx="6172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nl-NL" smtClean="0"/>
              <a:t>Click to edit Master title style</a:t>
            </a:r>
          </a:p>
        </p:txBody>
      </p:sp>
      <p:sp>
        <p:nvSpPr>
          <p:cNvPr id="24623" name="Rectangle 47"/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762000" y="1762125"/>
            <a:ext cx="7881938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nl-NL" smtClean="0"/>
              <a:t>Click to edit Master text styles</a:t>
            </a:r>
          </a:p>
          <a:p>
            <a:pPr lvl="1"/>
            <a:r>
              <a:rPr lang="en-US" altLang="nl-NL" smtClean="0"/>
              <a:t>Second level</a:t>
            </a:r>
          </a:p>
          <a:p>
            <a:pPr lvl="2"/>
            <a:r>
              <a:rPr lang="en-US" altLang="nl-NL" smtClean="0"/>
              <a:t>Third level</a:t>
            </a:r>
          </a:p>
          <a:p>
            <a:pPr lvl="3"/>
            <a:r>
              <a:rPr lang="en-US" altLang="nl-NL" smtClean="0"/>
              <a:t>Fourth level</a:t>
            </a:r>
          </a:p>
          <a:p>
            <a:pPr lvl="4"/>
            <a:r>
              <a:rPr lang="en-US" altLang="nl-NL" smtClean="0"/>
              <a:t>Fifth level</a:t>
            </a:r>
          </a:p>
        </p:txBody>
      </p:sp>
      <p:sp>
        <p:nvSpPr>
          <p:cNvPr id="24624" name="Rectangle 4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0" y="6248400"/>
            <a:ext cx="137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EAA1B265-39D4-40BF-BFEC-9AD52B4D4C94}" type="datetime1">
              <a:rPr lang="en-US" altLang="nl-NL"/>
              <a:pPr/>
              <a:t>9/24/2015</a:t>
            </a:fld>
            <a:endParaRPr lang="en-US" altLang="nl-NL" sz="1400">
              <a:solidFill>
                <a:schemeClr val="tx1"/>
              </a:solidFill>
            </a:endParaRPr>
          </a:p>
        </p:txBody>
      </p:sp>
      <p:sp>
        <p:nvSpPr>
          <p:cNvPr id="24625" name="Rectangle 4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accent1"/>
                </a:solidFill>
              </a:defRPr>
            </a:lvl1pPr>
          </a:lstStyle>
          <a:p>
            <a:fld id="{B3196E4C-C436-4CCB-A1A8-339CA8D4328E}" type="slidenum">
              <a:rPr lang="en-US" altLang="nl-NL"/>
              <a:pPr/>
              <a:t>‹#›</a:t>
            </a:fld>
            <a:endParaRPr lang="en-US" altLang="nl-NL"/>
          </a:p>
        </p:txBody>
      </p:sp>
      <p:sp>
        <p:nvSpPr>
          <p:cNvPr id="24626" name="Rectangle 5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altLang="nl-NL"/>
              <a:t>HU powerpoint template</a:t>
            </a:r>
            <a:endParaRPr lang="en-US" altLang="nl-NL" sz="1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ED0010"/>
        </a:buClr>
        <a:buSzPct val="60000"/>
        <a:buFont typeface="Zapf Dingbats" pitchFamily="64" charset="2"/>
        <a:buChar char="n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819150" indent="-2857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Zapf Dingbats" pitchFamily="64" charset="2"/>
        <a:buChar char="n"/>
        <a:defRPr sz="2600">
          <a:solidFill>
            <a:srgbClr val="000000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Zapf Dingbats" pitchFamily="64" charset="2"/>
        <a:buChar char="n"/>
        <a:defRPr sz="2400">
          <a:solidFill>
            <a:srgbClr val="000000"/>
          </a:solidFill>
          <a:latin typeface="+mn-lt"/>
        </a:defRPr>
      </a:lvl3pPr>
      <a:lvl4pPr marL="15621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Zapf Dingbats" pitchFamily="64" charset="2"/>
        <a:buChar char="n"/>
        <a:defRPr sz="2200">
          <a:solidFill>
            <a:srgbClr val="000000"/>
          </a:solidFill>
          <a:latin typeface="+mn-lt"/>
        </a:defRPr>
      </a:lvl4pPr>
      <a:lvl5pPr marL="1981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Zapf Dingbats" pitchFamily="64" charset="2"/>
        <a:buChar char="n"/>
        <a:defRPr sz="2000">
          <a:solidFill>
            <a:srgbClr val="000000"/>
          </a:solidFill>
          <a:latin typeface="+mn-lt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Zapf Dingbats" pitchFamily="64" charset="2"/>
        <a:buChar char="n"/>
        <a:defRPr sz="2000">
          <a:solidFill>
            <a:srgbClr val="000000"/>
          </a:solidFill>
          <a:latin typeface="+mn-lt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Zapf Dingbats" pitchFamily="64" charset="2"/>
        <a:buChar char="n"/>
        <a:defRPr sz="2000">
          <a:solidFill>
            <a:srgbClr val="000000"/>
          </a:solidFill>
          <a:latin typeface="+mn-lt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Zapf Dingbats" pitchFamily="64" charset="2"/>
        <a:buChar char="n"/>
        <a:defRPr sz="2000">
          <a:solidFill>
            <a:srgbClr val="000000"/>
          </a:solidFill>
          <a:latin typeface="+mn-lt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Zapf Dingbats" pitchFamily="64" charset="2"/>
        <a:buChar char="n"/>
        <a:defRPr sz="2000">
          <a:solidFill>
            <a:srgbClr val="000000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6.png"/><Relationship Id="rId21" Type="http://schemas.openxmlformats.org/officeDocument/2006/relationships/image" Target="../media/image24.jpe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5.jpeg"/><Relationship Id="rId16" Type="http://schemas.openxmlformats.org/officeDocument/2006/relationships/image" Target="../media/image19.png"/><Relationship Id="rId20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5284" y="2060848"/>
            <a:ext cx="7355904" cy="1470025"/>
          </a:xfrm>
        </p:spPr>
        <p:txBody>
          <a:bodyPr>
            <a:normAutofit fontScale="90000"/>
          </a:bodyPr>
          <a:lstStyle/>
          <a:p>
            <a:r>
              <a:rPr lang="nl-NL" sz="6000" b="1" dirty="0" smtClean="0"/>
              <a:t>Objects</a:t>
            </a:r>
            <a:r>
              <a:rPr lang="nl-NL" sz="6000" dirty="0"/>
              <a:t>?</a:t>
            </a:r>
            <a:r>
              <a:rPr lang="nl-NL" sz="6000" b="1" dirty="0" smtClean="0"/>
              <a:t> </a:t>
            </a:r>
            <a:r>
              <a:rPr lang="nl-NL" sz="6000" dirty="0"/>
              <a:t>N</a:t>
            </a:r>
            <a:r>
              <a:rPr lang="nl-NL" sz="6000" b="1" dirty="0" smtClean="0"/>
              <a:t>o </a:t>
            </a:r>
            <a:r>
              <a:rPr lang="nl-NL" sz="6000" dirty="0" smtClean="0"/>
              <a:t>T</a:t>
            </a:r>
            <a:r>
              <a:rPr lang="nl-NL" sz="6000" b="1" dirty="0" smtClean="0"/>
              <a:t>hanks!</a:t>
            </a:r>
            <a:endParaRPr lang="en-US" sz="6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7624" y="3457951"/>
            <a:ext cx="6400800" cy="338554"/>
          </a:xfrm>
        </p:spPr>
        <p:txBody>
          <a:bodyPr/>
          <a:lstStyle/>
          <a:p>
            <a:r>
              <a:rPr lang="nl-NL" dirty="0" smtClean="0">
                <a:solidFill>
                  <a:schemeClr val="tx1"/>
                </a:solidFill>
              </a:rPr>
              <a:t>Using C++ effectively on small microcontrollers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086272" y="4336504"/>
            <a:ext cx="6302152" cy="1828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nl-NL" b="1" dirty="0" smtClean="0">
                <a:solidFill>
                  <a:schemeClr val="tx1"/>
                </a:solidFill>
              </a:rPr>
              <a:t>Wouter van Ooijen MSc (ir)</a:t>
            </a:r>
          </a:p>
          <a:p>
            <a:pPr algn="l"/>
            <a:r>
              <a:rPr lang="nl-NL" b="1" dirty="0" smtClean="0">
                <a:solidFill>
                  <a:schemeClr val="tx1"/>
                </a:solidFill>
              </a:rPr>
              <a:t>Hogeschool Utrecht, Netherlands, </a:t>
            </a:r>
          </a:p>
          <a:p>
            <a:pPr algn="l"/>
            <a:r>
              <a:rPr lang="nl-NL" b="1" dirty="0">
                <a:solidFill>
                  <a:schemeClr val="tx1"/>
                </a:solidFill>
              </a:rPr>
              <a:t> </a:t>
            </a:r>
            <a:r>
              <a:rPr lang="nl-NL" b="1" dirty="0" smtClean="0">
                <a:solidFill>
                  <a:schemeClr val="tx1"/>
                </a:solidFill>
              </a:rPr>
              <a:t>  senior </a:t>
            </a:r>
            <a:r>
              <a:rPr lang="nl-NL" b="1" dirty="0" err="1" smtClean="0">
                <a:solidFill>
                  <a:schemeClr val="tx1"/>
                </a:solidFill>
              </a:rPr>
              <a:t>lecturer</a:t>
            </a:r>
            <a:r>
              <a:rPr lang="nl-NL" b="1" dirty="0" smtClean="0">
                <a:solidFill>
                  <a:schemeClr val="tx1"/>
                </a:solidFill>
              </a:rPr>
              <a:t>  Computer Engineering</a:t>
            </a:r>
          </a:p>
          <a:p>
            <a:pPr algn="l"/>
            <a:r>
              <a:rPr lang="nl-NL" b="1" dirty="0" smtClean="0">
                <a:solidFill>
                  <a:schemeClr val="tx1"/>
                </a:solidFill>
              </a:rPr>
              <a:t>wouter.vanooijen@hu.nl</a:t>
            </a:r>
            <a:endParaRPr lang="en-US" b="1" dirty="0">
              <a:solidFill>
                <a:schemeClr val="tx1"/>
              </a:solidFill>
            </a:endParaRPr>
          </a:p>
          <a:p>
            <a:pPr algn="l"/>
            <a:endParaRPr lang="nl-NL" b="1" dirty="0" smtClean="0">
              <a:solidFill>
                <a:schemeClr val="tx1"/>
              </a:solidFill>
            </a:endParaRPr>
          </a:p>
          <a:p>
            <a:pPr algn="l"/>
            <a:r>
              <a:rPr lang="nl-NL" b="1" dirty="0" smtClean="0">
                <a:solidFill>
                  <a:schemeClr val="tx1"/>
                </a:solidFill>
              </a:rPr>
              <a:t>Meeting C++ </a:t>
            </a:r>
            <a:r>
              <a:rPr lang="nl-NL" b="1" dirty="0">
                <a:solidFill>
                  <a:schemeClr val="tx1"/>
                </a:solidFill>
              </a:rPr>
              <a:t>B</a:t>
            </a:r>
            <a:r>
              <a:rPr lang="nl-NL" b="1" dirty="0" smtClean="0">
                <a:solidFill>
                  <a:schemeClr val="tx1"/>
                </a:solidFill>
              </a:rPr>
              <a:t>erlin 2014, </a:t>
            </a:r>
            <a:r>
              <a:rPr lang="nl-NL" b="1" dirty="0" err="1" smtClean="0">
                <a:solidFill>
                  <a:schemeClr val="tx1"/>
                </a:solidFill>
              </a:rPr>
              <a:t>adapted</a:t>
            </a:r>
            <a:r>
              <a:rPr lang="nl-NL" b="1" dirty="0" smtClean="0">
                <a:solidFill>
                  <a:schemeClr val="tx1"/>
                </a:solidFill>
              </a:rPr>
              <a:t> </a:t>
            </a:r>
            <a:r>
              <a:rPr lang="nl-NL" b="1" dirty="0" err="1" smtClean="0">
                <a:solidFill>
                  <a:schemeClr val="tx1"/>
                </a:solidFill>
              </a:rPr>
              <a:t>for</a:t>
            </a:r>
            <a:r>
              <a:rPr lang="nl-NL" b="1" dirty="0" smtClean="0">
                <a:solidFill>
                  <a:schemeClr val="tx1"/>
                </a:solidFill>
              </a:rPr>
              <a:t> </a:t>
            </a:r>
            <a:r>
              <a:rPr lang="nl-NL" b="1" dirty="0" err="1" smtClean="0">
                <a:solidFill>
                  <a:schemeClr val="tx1"/>
                </a:solidFill>
              </a:rPr>
              <a:t>Meetup</a:t>
            </a:r>
            <a:r>
              <a:rPr lang="nl-NL" b="1" dirty="0" smtClean="0">
                <a:solidFill>
                  <a:schemeClr val="tx1"/>
                </a:solidFill>
              </a:rPr>
              <a:t> C++ 2015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35412"/>
            <a:ext cx="1736681" cy="1916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433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7488832" cy="710952"/>
          </a:xfrm>
        </p:spPr>
        <p:txBody>
          <a:bodyPr>
            <a:normAutofit/>
          </a:bodyPr>
          <a:lstStyle/>
          <a:p>
            <a:r>
              <a:rPr lang="nl-NL" dirty="0" smtClean="0"/>
              <a:t>C++, but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smtClean="0"/>
              <a:t>like </a:t>
            </a:r>
            <a:r>
              <a:rPr lang="nl-NL" dirty="0" smtClean="0"/>
              <a:t>on </a:t>
            </a:r>
            <a:r>
              <a:rPr lang="nl-NL" dirty="0" smtClean="0"/>
              <a:t>a desktop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1844824"/>
            <a:ext cx="8229600" cy="432048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b="1" dirty="0" smtClean="0">
                <a:sym typeface="Wingdings" panose="05000000000000000000" pitchFamily="2" charset="2"/>
              </a:rPr>
              <a:t>Heap: forget it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b="1" dirty="0" smtClean="0">
                <a:sym typeface="Wingdings" panose="05000000000000000000" pitchFamily="2" charset="2"/>
              </a:rPr>
              <a:t>(if needed: per-size pools)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 smtClean="0">
                <a:sym typeface="Wingdings" panose="05000000000000000000" pitchFamily="2" charset="2"/>
              </a:rPr>
              <a:t>Floating point: often not practical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b="1" dirty="0" smtClean="0">
                <a:sym typeface="Wingdings" panose="05000000000000000000" pitchFamily="2" charset="2"/>
              </a:rPr>
              <a:t>(no HW FPU, SW FP library is large and slow)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 smtClean="0">
                <a:sym typeface="Wingdings" panose="05000000000000000000" pitchFamily="2" charset="2"/>
              </a:rPr>
              <a:t>Exceptions: debatable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b="1" dirty="0" smtClean="0">
                <a:sym typeface="Wingdings" panose="05000000000000000000" pitchFamily="2" charset="2"/>
              </a:rPr>
              <a:t>(but practical problems)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 smtClean="0">
                <a:sym typeface="Wingdings" panose="05000000000000000000" pitchFamily="2" charset="2"/>
              </a:rPr>
              <a:t>C++ standard library: large parts are unusable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b="1" dirty="0" smtClean="0">
                <a:sym typeface="Wingdings" panose="05000000000000000000" pitchFamily="2" charset="2"/>
              </a:rPr>
              <a:t>(heap, float/double, worst-case performance)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 smtClean="0">
                <a:sym typeface="Wingdings" panose="05000000000000000000" pitchFamily="2" charset="2"/>
              </a:rPr>
              <a:t>OO at run-time: often not needed</a:t>
            </a:r>
          </a:p>
          <a:p>
            <a:endParaRPr lang="nl-NL" sz="2400" b="1" dirty="0" smtClean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endParaRPr lang="nl-NL" sz="2400" b="1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10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374336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476672"/>
            <a:ext cx="6172200" cy="579438"/>
          </a:xfrm>
        </p:spPr>
        <p:txBody>
          <a:bodyPr/>
          <a:lstStyle/>
          <a:p>
            <a:r>
              <a:rPr lang="nl-NL" dirty="0" smtClean="0"/>
              <a:t>Test case: blink a LED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4869160"/>
            <a:ext cx="8229600" cy="2591479"/>
          </a:xfrm>
        </p:spPr>
        <p:txBody>
          <a:bodyPr/>
          <a:lstStyle/>
          <a:p>
            <a:pPr marL="0" indent="0">
              <a:buNone/>
            </a:pPr>
            <a:r>
              <a:rPr lang="nl-NL" b="1" dirty="0"/>
              <a:t>T</a:t>
            </a:r>
            <a:r>
              <a:rPr lang="nl-NL" b="1" dirty="0" smtClean="0"/>
              <a:t>he embedded equivalent of ”Hello </a:t>
            </a:r>
            <a:r>
              <a:rPr lang="nl-NL" b="1" dirty="0" err="1" smtClean="0"/>
              <a:t>world</a:t>
            </a:r>
            <a:r>
              <a:rPr lang="nl-NL" b="1" dirty="0" smtClean="0"/>
              <a:t>”</a:t>
            </a:r>
          </a:p>
          <a:p>
            <a:pPr marL="0" indent="0">
              <a:buNone/>
            </a:pPr>
            <a:endParaRPr lang="nl-NL" b="1" dirty="0"/>
          </a:p>
          <a:p>
            <a:pPr marL="0" indent="0">
              <a:buNone/>
            </a:pPr>
            <a:r>
              <a:rPr lang="nl-NL" b="1" dirty="0" smtClean="0"/>
              <a:t>Using </a:t>
            </a:r>
            <a:r>
              <a:rPr lang="nl-NL" b="1" dirty="0" err="1" smtClean="0"/>
              <a:t>an</a:t>
            </a:r>
            <a:r>
              <a:rPr lang="nl-NL" b="1" dirty="0" smtClean="0"/>
              <a:t> LPC1114 chip (Cortex-M0 CPU).</a:t>
            </a:r>
            <a:endParaRPr lang="nl-NL" b="1" dirty="0" smtClean="0"/>
          </a:p>
          <a:p>
            <a:pPr marL="0" indent="0">
              <a:buNone/>
            </a:pPr>
            <a:endParaRPr lang="nl-NL" b="1" dirty="0" smtClean="0"/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132856"/>
            <a:ext cx="540067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11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242902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Blink a LED in 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473746"/>
            <a:ext cx="7165744" cy="353943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return the pointer to an IO port related register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#define GPIOREG( port, offset ) \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(*(volatile int *)( 0x50000000 + (port) * 0x10000 + (offset)))</a:t>
            </a:r>
          </a:p>
          <a:p>
            <a:pPr algn="l"/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algn="l"/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// set the 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gpio</a:t>
            </a:r>
            <a:r>
              <a:rPr lang="en-US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pin ‘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port.pin</a:t>
            </a:r>
            <a:r>
              <a:rPr lang="en-US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 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value   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#define PIN_SET( port, pin, value ) \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{ GPIOREG( (port), 0x04 &lt;&lt; (pin) ) = (value) ? -1 : 0; }</a:t>
            </a:r>
          </a:p>
          <a:p>
            <a:pPr algn="l"/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algn="l"/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main(){</a:t>
            </a:r>
          </a:p>
          <a:p>
            <a:pPr algn="l"/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for(;;){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PIN_SET( 1, 0, 1 );</a:t>
            </a:r>
          </a:p>
          <a:p>
            <a:pPr algn="l"/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delay();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PIN_SET( 1, 0, 0 );</a:t>
            </a:r>
          </a:p>
          <a:p>
            <a:pPr algn="l"/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delay();</a:t>
            </a:r>
          </a:p>
          <a:p>
            <a:pPr algn="l"/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algn="l"/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19872" y="3358225"/>
            <a:ext cx="5562600" cy="289310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.L97:</a:t>
            </a:r>
          </a:p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ldr	r4, .L98  // get the I/O register address</a:t>
            </a:r>
          </a:p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mov	r3, #1    // get -1 into r3</a:t>
            </a:r>
          </a:p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neg	r0, r3</a:t>
            </a:r>
          </a:p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str	r0, [r4]  // store -1 in the I/O register</a:t>
            </a:r>
          </a:p>
          <a:p>
            <a:pPr algn="l"/>
            <a:r>
              <a:rPr lang="en-US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bl	delay</a:t>
            </a:r>
          </a:p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mov	r1, #0</a:t>
            </a:r>
          </a:p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str	r1, [r4]  // store 0 in the I/O register</a:t>
            </a:r>
          </a:p>
          <a:p>
            <a:pPr algn="l"/>
            <a:r>
              <a:rPr lang="en-US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bl	delay</a:t>
            </a:r>
          </a:p>
          <a:p>
            <a:pPr algn="l"/>
            <a:r>
              <a:rPr lang="en-US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b	.L97</a:t>
            </a:r>
          </a:p>
          <a:p>
            <a:pPr algn="l"/>
            <a:r>
              <a:rPr lang="en-US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.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align	2</a:t>
            </a:r>
          </a:p>
          <a:p>
            <a:pPr algn="l"/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L98:</a:t>
            </a:r>
            <a:endParaRPr lang="en-US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.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word	1074036740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4801" y="5269706"/>
            <a:ext cx="2971799" cy="12834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Some ugly details (initialization, timing, …) have been omitted to concentrate on making the pin high and low.</a:t>
            </a:r>
            <a:endParaRPr lang="en-US" sz="1800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12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366041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476672"/>
            <a:ext cx="8229600" cy="584775"/>
          </a:xfrm>
        </p:spPr>
        <p:txBody>
          <a:bodyPr/>
          <a:lstStyle/>
          <a:p>
            <a:r>
              <a:rPr lang="en-US" b="1" dirty="0">
                <a:cs typeface="Courier New" panose="02070309020205020404" pitchFamily="49" charset="0"/>
              </a:rPr>
              <a:t>PIN_SET( 1, 0, 1 </a:t>
            </a:r>
            <a:r>
              <a:rPr lang="en-US" b="1" dirty="0" smtClean="0">
                <a:cs typeface="Courier New" panose="02070309020205020404" pitchFamily="49" charset="0"/>
              </a:rPr>
              <a:t>)</a:t>
            </a:r>
            <a:endParaRPr lang="en-US" b="1" dirty="0"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52800"/>
            <a:ext cx="8856984" cy="251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2200" b="1" dirty="0" smtClean="0"/>
              <a:t>Abstraction of an I/O pin</a:t>
            </a:r>
          </a:p>
          <a:p>
            <a:pPr marL="476250" lvl="1" indent="0">
              <a:buNone/>
            </a:pPr>
            <a:r>
              <a:rPr lang="en-US" sz="2200" b="1" dirty="0" smtClean="0"/>
              <a:t>+ Efficient</a:t>
            </a:r>
          </a:p>
          <a:p>
            <a:pPr marL="476250" lvl="1" indent="0">
              <a:buNone/>
            </a:pPr>
            <a:r>
              <a:rPr lang="en-US" sz="2200" b="1" dirty="0"/>
              <a:t>-  It is a macro! (scope, textual parameters, … )</a:t>
            </a:r>
            <a:endParaRPr lang="nl-NL" sz="2200" b="1" dirty="0"/>
          </a:p>
          <a:p>
            <a:pPr marL="476250" lvl="1" indent="0">
              <a:buNone/>
            </a:pPr>
            <a:r>
              <a:rPr lang="en-US" sz="2200" b="1" dirty="0" smtClean="0"/>
              <a:t>-  Can’t </a:t>
            </a:r>
            <a:r>
              <a:rPr lang="en-US" sz="2200" b="1" dirty="0" smtClean="0"/>
              <a:t>easily be replaced or augmented by the </a:t>
            </a:r>
            <a:r>
              <a:rPr lang="en-US" sz="2200" b="1" dirty="0" smtClean="0"/>
              <a:t>user</a:t>
            </a:r>
          </a:p>
          <a:p>
            <a:pPr marL="476250" lvl="1" indent="0">
              <a:buNone/>
            </a:pPr>
            <a:r>
              <a:rPr lang="nl-NL" sz="2200" b="1" dirty="0" smtClean="0">
                <a:sym typeface="Wingdings" panose="05000000000000000000" pitchFamily="2" charset="2"/>
              </a:rPr>
              <a:t>-  </a:t>
            </a:r>
            <a:r>
              <a:rPr lang="nl-NL" sz="2200" b="1" dirty="0" err="1" smtClean="0">
                <a:sym typeface="Wingdings" panose="05000000000000000000" pitchFamily="2" charset="2"/>
              </a:rPr>
              <a:t>not</a:t>
            </a:r>
            <a:r>
              <a:rPr lang="nl-NL" sz="2200" b="1" dirty="0" smtClean="0">
                <a:sym typeface="Wingdings" panose="05000000000000000000" pitchFamily="2" charset="2"/>
              </a:rPr>
              <a:t> easy </a:t>
            </a:r>
            <a:r>
              <a:rPr lang="nl-NL" sz="2200" b="1" dirty="0" err="1" smtClean="0">
                <a:sym typeface="Wingdings" panose="05000000000000000000" pitchFamily="2" charset="2"/>
              </a:rPr>
              <a:t>to</a:t>
            </a:r>
            <a:r>
              <a:rPr lang="nl-NL" sz="2200" b="1" dirty="0" smtClean="0">
                <a:sym typeface="Wingdings" panose="05000000000000000000" pitchFamily="2" charset="2"/>
              </a:rPr>
              <a:t> </a:t>
            </a:r>
            <a:r>
              <a:rPr lang="nl-NL" sz="2200" b="1" dirty="0" smtClean="0"/>
              <a:t>separate </a:t>
            </a:r>
            <a:r>
              <a:rPr lang="nl-NL" sz="2200" b="1" i="1" dirty="0" err="1" smtClean="0"/>
              <a:t>what</a:t>
            </a:r>
            <a:r>
              <a:rPr lang="nl-NL" sz="2200" b="1" dirty="0" smtClean="0"/>
              <a:t> </a:t>
            </a:r>
            <a:r>
              <a:rPr lang="nl-NL" sz="2200" b="1" dirty="0" err="1" smtClean="0"/>
              <a:t>from</a:t>
            </a:r>
            <a:r>
              <a:rPr lang="nl-NL" sz="2200" b="1" dirty="0" smtClean="0"/>
              <a:t> </a:t>
            </a:r>
            <a:r>
              <a:rPr lang="nl-NL" sz="2200" b="1" i="1" dirty="0" err="1" smtClean="0"/>
              <a:t>how</a:t>
            </a:r>
            <a:r>
              <a:rPr lang="nl-NL" sz="2200" b="1" dirty="0" smtClean="0"/>
              <a:t> </a:t>
            </a:r>
            <a:endParaRPr lang="en-US" sz="2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069639"/>
            <a:ext cx="6628738" cy="73866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set the pin port.pin to value   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#define PIN_SET( port, pin, value ) \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{ GPIOREG( (port), 0x04 &lt;&lt; (pin) ) = (value) ? -1 : 0;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13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365506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916832"/>
            <a:ext cx="5157986" cy="390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55953"/>
            <a:ext cx="3876242" cy="1143000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nl-NL" sz="3600" dirty="0" smtClean="0"/>
              <a:t>Classic OO pin abstraction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374848" y="1853560"/>
            <a:ext cx="8229600" cy="397031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pin_out {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virtual void set( bool ) = 0;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volatile int &amp; gpioreg( int port, int offset ){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return * (volatile int *) ( 0x50000000 + port * 0x10000 + offset );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lpc1114_gpio : public pin_out {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const int port, pin;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lpc1114_gpio( int port, int pin )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: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port{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port }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pin{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pin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}{}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void set( bool x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override { 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gpioreg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port, 0x04 &lt;&lt; pin ) = x ? -1 : 0; 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5739843" y="3356992"/>
            <a:ext cx="3224645" cy="289310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blink( pin_out &amp; pin ){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for(;;){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pin.set( 1 );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delay();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pin.set( 0 );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delay();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  </a:t>
            </a:r>
          </a:p>
          <a:p>
            <a:pPr algn="l"/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main(){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lpc1114_gpio led( 1, 0 );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blink( led );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14</a:t>
            </a:fld>
            <a:endParaRPr lang="nl-NL" dirty="0" smtClean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04800" y="5846828"/>
            <a:ext cx="5184576" cy="5082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2200" b="1" dirty="0" smtClean="0"/>
              <a:t>Abstract class </a:t>
            </a:r>
            <a:r>
              <a:rPr lang="nl-NL" sz="2200" b="1" dirty="0" err="1" smtClean="0"/>
              <a:t>with</a:t>
            </a:r>
            <a:r>
              <a:rPr lang="nl-NL" sz="2200" b="1" dirty="0" smtClean="0"/>
              <a:t> virtual </a:t>
            </a:r>
            <a:r>
              <a:rPr lang="nl-NL" sz="2200" b="1" dirty="0" err="1" smtClean="0"/>
              <a:t>functions</a:t>
            </a:r>
            <a:endParaRPr lang="nl-NL" sz="2200" b="1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303" y="188640"/>
            <a:ext cx="28670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17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6264696" cy="710952"/>
          </a:xfrm>
        </p:spPr>
        <p:txBody>
          <a:bodyPr>
            <a:noAutofit/>
          </a:bodyPr>
          <a:lstStyle/>
          <a:p>
            <a:r>
              <a:rPr lang="nl-NL" dirty="0" smtClean="0">
                <a:sym typeface="Wingdings" panose="05000000000000000000" pitchFamily="2" charset="2"/>
              </a:rPr>
              <a:t>Metrics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875511"/>
              </p:ext>
            </p:extLst>
          </p:nvPr>
        </p:nvGraphicFramePr>
        <p:xfrm>
          <a:off x="467544" y="3472408"/>
          <a:ext cx="7481275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3871"/>
                <a:gridCol w="1504281"/>
                <a:gridCol w="2823123"/>
              </a:tblGrid>
              <a:tr h="27940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 smtClean="0"/>
                        <a:t>C </a:t>
                      </a:r>
                    </a:p>
                    <a:p>
                      <a:r>
                        <a:rPr lang="nl-NL" sz="2400" dirty="0" smtClean="0"/>
                        <a:t>(macro)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 smtClean="0"/>
                        <a:t>C++</a:t>
                      </a:r>
                    </a:p>
                    <a:p>
                      <a:r>
                        <a:rPr lang="nl-NL" sz="2400" dirty="0" smtClean="0"/>
                        <a:t>(virtual </a:t>
                      </a:r>
                      <a:r>
                        <a:rPr lang="nl-NL" sz="2400" dirty="0" err="1" smtClean="0"/>
                        <a:t>functions</a:t>
                      </a:r>
                      <a:r>
                        <a:rPr lang="nl-NL" sz="2400" dirty="0" smtClean="0"/>
                        <a:t>)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sz="2400" dirty="0" smtClean="0"/>
                        <a:t>Code (bytes Flash)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 smtClean="0"/>
                        <a:t>16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 smtClean="0"/>
                        <a:t>68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sz="2400" dirty="0" smtClean="0"/>
                        <a:t>RAM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 smtClean="0"/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 smtClean="0"/>
                        <a:t>12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sz="2400" dirty="0" smtClean="0"/>
                        <a:t>CPU </a:t>
                      </a:r>
                      <a:r>
                        <a:rPr lang="nl-NL" sz="2400" dirty="0" err="1" smtClean="0"/>
                        <a:t>cycles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 smtClean="0"/>
                        <a:t>~ 9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 smtClean="0"/>
                        <a:t>~ 56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251520" y="558924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 err="1" smtClean="0">
                <a:sym typeface="Wingdings" panose="05000000000000000000" pitchFamily="2" charset="2"/>
              </a:rPr>
              <a:t>What</a:t>
            </a:r>
            <a:r>
              <a:rPr lang="nl-NL" b="1" dirty="0" smtClean="0">
                <a:sym typeface="Wingdings" panose="05000000000000000000" pitchFamily="2" charset="2"/>
              </a:rPr>
              <a:t> has </a:t>
            </a:r>
            <a:r>
              <a:rPr lang="nl-NL" b="1" dirty="0" err="1" smtClean="0">
                <a:sym typeface="Wingdings" panose="05000000000000000000" pitchFamily="2" charset="2"/>
              </a:rPr>
              <a:t>gone</a:t>
            </a:r>
            <a:r>
              <a:rPr lang="nl-NL" b="1" dirty="0" smtClean="0">
                <a:sym typeface="Wingdings" panose="05000000000000000000" pitchFamily="2" charset="2"/>
              </a:rPr>
              <a:t> wrong?</a:t>
            </a:r>
            <a:endParaRPr lang="en-US" b="1" dirty="0"/>
          </a:p>
        </p:txBody>
      </p:sp>
      <p:sp>
        <p:nvSpPr>
          <p:cNvPr id="7" name="TextBox 3"/>
          <p:cNvSpPr txBox="1"/>
          <p:nvPr/>
        </p:nvSpPr>
        <p:spPr>
          <a:xfrm>
            <a:off x="5978011" y="2639720"/>
            <a:ext cx="1970809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pin.set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( 1 );</a:t>
            </a:r>
          </a:p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pin.set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( 0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3"/>
          <p:cNvSpPr txBox="1"/>
          <p:nvPr/>
        </p:nvSpPr>
        <p:spPr>
          <a:xfrm>
            <a:off x="2427784" y="2644388"/>
            <a:ext cx="2225289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PIN_SET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( 1, 0, 1 );</a:t>
            </a:r>
          </a:p>
          <a:p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PIN_SET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( 1, 0, 0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9" name="Rechte verbindingslijn 8"/>
          <p:cNvCxnSpPr/>
          <p:nvPr/>
        </p:nvCxnSpPr>
        <p:spPr>
          <a:xfrm>
            <a:off x="4010665" y="3167608"/>
            <a:ext cx="245919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/>
          <p:cNvCxnSpPr/>
          <p:nvPr/>
        </p:nvCxnSpPr>
        <p:spPr>
          <a:xfrm flipH="1">
            <a:off x="6085384" y="3167608"/>
            <a:ext cx="38100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7735547" y="3789040"/>
            <a:ext cx="149114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9600" b="1" dirty="0" smtClean="0">
                <a:sym typeface="Wingdings" panose="05000000000000000000" pitchFamily="2" charset="2"/>
              </a:rPr>
              <a:t></a:t>
            </a:r>
            <a:endParaRPr lang="en-US" sz="9600" b="1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24581" y="1648698"/>
            <a:ext cx="8856984" cy="7001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b="1" dirty="0" smtClean="0">
                <a:sym typeface="Wingdings" panose="05000000000000000000" pitchFamily="2" charset="2"/>
              </a:rPr>
              <a:t>for set(1) + set(0) + ‘support’ code</a:t>
            </a:r>
            <a:endParaRPr lang="nl-NL" b="1" dirty="0" smtClean="0"/>
          </a:p>
        </p:txBody>
      </p:sp>
      <p:sp>
        <p:nvSpPr>
          <p:cNvPr id="13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15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48159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6490"/>
            <a:ext cx="7139136" cy="1077218"/>
          </a:xfrm>
        </p:spPr>
        <p:txBody>
          <a:bodyPr/>
          <a:lstStyle/>
          <a:p>
            <a:r>
              <a:rPr lang="nl-NL" dirty="0" smtClean="0"/>
              <a:t>Generated code (C++ OO-style)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84078" y="1628889"/>
            <a:ext cx="3587922" cy="28931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blink( pin_out &amp; pin ){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for(;;){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pin.set( 1 );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delay();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pin.set( 0 );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delay();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  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main(){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lpc1114_gpio led( 1, 0 );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blink( led );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4689248"/>
            <a:ext cx="2590800" cy="178510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ldr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r3, .L14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add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r0, sp, #4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str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r3, [sp, #4]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mov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r3, #1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str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r3, [sp, #8]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mov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r3, #0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str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r3, [sp, #12</a:t>
            </a:r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algn="l"/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</a:t>
            </a:r>
            <a:r>
              <a:rPr lang="en-US" sz="1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_</a:t>
            </a:r>
            <a:r>
              <a:rPr lang="en-US" sz="10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Z5blinkR7pin_out</a:t>
            </a:r>
          </a:p>
          <a:p>
            <a:pPr algn="l"/>
            <a:r>
              <a:rPr lang="en-US" sz="1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.align	2</a:t>
            </a:r>
          </a:p>
          <a:p>
            <a:pPr algn="l"/>
            <a:r>
              <a:rPr lang="en-US" sz="10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.L14:</a:t>
            </a:r>
          </a:p>
          <a:p>
            <a:pPr algn="l"/>
            <a:r>
              <a:rPr lang="en-US" sz="10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.word	1342177284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67254" y="1552689"/>
            <a:ext cx="2327564" cy="255454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push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{r4, lr}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mov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r4, r0</a:t>
            </a:r>
          </a:p>
          <a:p>
            <a:pPr algn="l"/>
            <a:r>
              <a:rPr lang="pt-BR" sz="1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.L12: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ldr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r3, [r4]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mov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r0, r4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ldr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r3, [r3]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mov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r1, #1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blx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r3</a:t>
            </a:r>
          </a:p>
          <a:p>
            <a:pPr algn="l"/>
            <a:r>
              <a:rPr lang="pt-BR" sz="10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bl</a:t>
            </a:r>
            <a:r>
              <a:rPr lang="pt-BR" sz="1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_Z5delayv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ldr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r3, [r4]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mov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r0, r4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ldr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r3, [r3]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mov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r1, #0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blx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r3</a:t>
            </a:r>
          </a:p>
          <a:p>
            <a:pPr algn="l"/>
            <a:r>
              <a:rPr lang="pt-BR" sz="10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bl</a:t>
            </a:r>
            <a:r>
              <a:rPr lang="pt-BR" sz="1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_Z5delayv</a:t>
            </a:r>
          </a:p>
          <a:p>
            <a:pPr algn="l"/>
            <a:r>
              <a:rPr lang="pt-BR" sz="10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b</a:t>
            </a:r>
            <a:r>
              <a:rPr lang="pt-BR" sz="1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.L12</a:t>
            </a:r>
            <a:endParaRPr lang="en-US" sz="10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11960" y="4350583"/>
            <a:ext cx="2615020" cy="224676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t-BR" sz="1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_ZN12lpc1114_gpio3setEb: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ldr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r3, [r0, #4]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push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{r4, lr}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mov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r4, #160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lsl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r4, r4, #7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add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r2, r3, r4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ldr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r3, [r0, #8]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mov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r0, #4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lsl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r2, r2, #16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lsl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r0, r0, r3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add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r3, r2, r0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neg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r1, r1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str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r1, [r3]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pop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{r4, pc}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262254" y="1705089"/>
            <a:ext cx="1905000" cy="762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28454" y="3716615"/>
            <a:ext cx="515548" cy="972633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16"/>
          <p:cNvCxnSpPr/>
          <p:nvPr/>
        </p:nvCxnSpPr>
        <p:spPr>
          <a:xfrm flipH="1">
            <a:off x="4932040" y="3683789"/>
            <a:ext cx="1352978" cy="666794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716016" y="2695689"/>
            <a:ext cx="1569002" cy="1654894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16</a:t>
            </a:fld>
            <a:endParaRPr lang="nl-NL" dirty="0" smtClean="0"/>
          </a:p>
        </p:txBody>
      </p:sp>
      <p:sp>
        <p:nvSpPr>
          <p:cNvPr id="20" name="Rechthoek 19"/>
          <p:cNvSpPr/>
          <p:nvPr/>
        </p:nvSpPr>
        <p:spPr>
          <a:xfrm>
            <a:off x="2530890" y="6166575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smtClean="0"/>
              <a:t>18</a:t>
            </a:r>
            <a:endParaRPr lang="nl-NL" dirty="0"/>
          </a:p>
        </p:txBody>
      </p:sp>
      <p:sp>
        <p:nvSpPr>
          <p:cNvPr id="22" name="Rechthoek 21"/>
          <p:cNvSpPr/>
          <p:nvPr/>
        </p:nvSpPr>
        <p:spPr>
          <a:xfrm>
            <a:off x="6443542" y="6289575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smtClean="0"/>
              <a:t>26</a:t>
            </a:r>
            <a:endParaRPr lang="nl-NL" dirty="0"/>
          </a:p>
        </p:txBody>
      </p:sp>
      <p:sp>
        <p:nvSpPr>
          <p:cNvPr id="23" name="Rechthoek 22"/>
          <p:cNvSpPr/>
          <p:nvPr/>
        </p:nvSpPr>
        <p:spPr>
          <a:xfrm>
            <a:off x="8111380" y="3806409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smtClean="0"/>
              <a:t>24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5737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20" grpId="0"/>
      <p:bldP spid="22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1820"/>
            <a:ext cx="6758136" cy="1077218"/>
          </a:xfrm>
        </p:spPr>
        <p:txBody>
          <a:bodyPr/>
          <a:lstStyle/>
          <a:p>
            <a:r>
              <a:rPr lang="en-US" b="1" dirty="0" smtClean="0">
                <a:cs typeface="Courier New" panose="02070309020205020404" pitchFamily="49" charset="0"/>
              </a:rPr>
              <a:t>Why so much </a:t>
            </a:r>
            <a:r>
              <a:rPr lang="en-US" b="1" dirty="0" smtClean="0">
                <a:cs typeface="Courier New" panose="02070309020205020404" pitchFamily="49" charset="0"/>
              </a:rPr>
              <a:t>code (and data)?</a:t>
            </a:r>
            <a:endParaRPr lang="en-US" b="1" dirty="0"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495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smtClean="0"/>
              <a:t>Run-time polymorphism: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 smtClean="0"/>
              <a:t> Connection between operation and implementation is made at run time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/>
              <a:t> </a:t>
            </a:r>
            <a:r>
              <a:rPr lang="en-US" b="1" dirty="0"/>
              <a:t>T</a:t>
            </a:r>
            <a:r>
              <a:rPr lang="en-US" sz="2800" b="1" dirty="0" smtClean="0"/>
              <a:t>his takes code, CPU cycles, even some RAM, and </a:t>
            </a:r>
            <a:r>
              <a:rPr lang="en-US" sz="2800" b="1" dirty="0" smtClean="0">
                <a:solidFill>
                  <a:srgbClr val="FF0000"/>
                </a:solidFill>
              </a:rPr>
              <a:t>blocks optimizations</a:t>
            </a:r>
          </a:p>
          <a:p>
            <a:pPr marL="0" indent="0">
              <a:buNone/>
            </a:pPr>
            <a:endParaRPr lang="nl-NL" sz="2800" b="1" dirty="0"/>
          </a:p>
          <a:p>
            <a:pPr marL="0" indent="0">
              <a:buNone/>
            </a:pPr>
            <a:endParaRPr lang="en-US" sz="28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901" y="5085184"/>
            <a:ext cx="2428793" cy="1215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267201"/>
            <a:ext cx="6400800" cy="21335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/>
              <a:buChar char="è"/>
            </a:pPr>
            <a:r>
              <a:rPr lang="en-US" sz="2800" b="1" dirty="0" smtClean="0">
                <a:sym typeface="Wingdings" panose="05000000000000000000" pitchFamily="2" charset="2"/>
              </a:rPr>
              <a:t> Fixed-hardware embedded systems </a:t>
            </a:r>
            <a:r>
              <a:rPr lang="en-US" sz="2800" b="1" dirty="0" smtClean="0">
                <a:sym typeface="Wingdings" panose="05000000000000000000" pitchFamily="2" charset="2"/>
              </a:rPr>
              <a:t>generally don’t </a:t>
            </a:r>
            <a:r>
              <a:rPr lang="en-US" sz="2800" b="1" dirty="0" smtClean="0">
                <a:sym typeface="Wingdings" panose="05000000000000000000" pitchFamily="2" charset="2"/>
              </a:rPr>
              <a:t>need such </a:t>
            </a:r>
            <a:r>
              <a:rPr lang="en-US" sz="28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run-time</a:t>
            </a:r>
            <a:r>
              <a:rPr lang="en-US" sz="2800" b="1" dirty="0" smtClean="0">
                <a:sym typeface="Wingdings" panose="05000000000000000000" pitchFamily="2" charset="2"/>
              </a:rPr>
              <a:t> flexibility, but</a:t>
            </a:r>
          </a:p>
          <a:p>
            <a:pPr>
              <a:buFont typeface="Wingdings"/>
              <a:buChar char="è"/>
            </a:pPr>
            <a:r>
              <a:rPr lang="en-US" sz="2800" b="1" dirty="0" smtClean="0">
                <a:sym typeface="Wingdings" panose="05000000000000000000" pitchFamily="2" charset="2"/>
              </a:rPr>
              <a:t> Efficient use of libraries does require </a:t>
            </a:r>
            <a:r>
              <a:rPr lang="en-US" sz="28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compile-time</a:t>
            </a:r>
            <a:r>
              <a:rPr lang="en-US" sz="2800" b="1" dirty="0" smtClean="0">
                <a:sym typeface="Wingdings" panose="05000000000000000000" pitchFamily="2" charset="2"/>
              </a:rPr>
              <a:t> flexibility</a:t>
            </a:r>
            <a:endParaRPr lang="en-US" sz="2800" b="1" dirty="0" smtClean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17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66864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cs typeface="Courier New" panose="02070309020205020404" pitchFamily="49" charset="0"/>
              </a:rPr>
              <a:t>Alternative:</a:t>
            </a:r>
            <a:br>
              <a:rPr lang="en-US" b="1" dirty="0" smtClean="0">
                <a:cs typeface="Courier New" panose="02070309020205020404" pitchFamily="49" charset="0"/>
              </a:rPr>
            </a:br>
            <a:r>
              <a:rPr lang="en-US" b="1" dirty="0" smtClean="0">
                <a:cs typeface="Courier New" panose="02070309020205020404" pitchFamily="49" charset="0"/>
              </a:rPr>
              <a:t>compile-time polymorphism</a:t>
            </a:r>
            <a:endParaRPr lang="en-US" b="1" dirty="0"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132856"/>
            <a:ext cx="8435280" cy="381642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 smtClean="0"/>
              <a:t>Static classes (or structs) can be used as compile-time encapsulation of data and operations.</a:t>
            </a:r>
            <a:endParaRPr lang="en-US" b="1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 smtClean="0"/>
              <a:t>Template parameters can be used to pass such an encapsulation to another one.</a:t>
            </a:r>
            <a:endParaRPr lang="en-US" b="1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 smtClean="0"/>
              <a:t>These are compile-time-only actions, hence fully visible to the optimizer.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18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34431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8640"/>
            <a:ext cx="3719945" cy="1143000"/>
          </a:xfrm>
        </p:spPr>
        <p:txBody>
          <a:bodyPr>
            <a:normAutofit/>
          </a:bodyPr>
          <a:lstStyle/>
          <a:p>
            <a:pPr algn="l"/>
            <a:r>
              <a:rPr lang="en-US" sz="3100" b="1" dirty="0" smtClean="0">
                <a:cs typeface="Courier New" panose="02070309020205020404" pitchFamily="49" charset="0"/>
              </a:rPr>
              <a:t>Run-time polymorphism</a:t>
            </a:r>
            <a:endParaRPr lang="en-US" sz="3100" b="1" dirty="0">
              <a:cs typeface="Courier New" panose="02070309020205020404" pitchFamily="49" charset="0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152400" y="1762125"/>
            <a:ext cx="4024745" cy="415498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pin_out {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virtual void set( bool ) = 0;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lpc1114_gpio : public pin_out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lpc1114_gpio( . . . ) . . .  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void set( bool x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override { . . . }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 algn="l"/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truct blink {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pin_out &amp; pin;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blink( pin_out &amp; pin ): pin( pin ){}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void run(){ </a:t>
            </a:r>
          </a:p>
          <a:p>
            <a:pPr algn="l"/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. . .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pin.set( 1 );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algn="l"/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/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nt main(){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blink( lpc1114_gpio( 1, 2 )).run();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extBox 3"/>
          <p:cNvSpPr txBox="1"/>
          <p:nvPr/>
        </p:nvSpPr>
        <p:spPr>
          <a:xfrm>
            <a:off x="4343400" y="1762125"/>
            <a:ext cx="4648201" cy="415498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nl-NL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nl-NL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nl-NL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nl-NL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emplate&lt; int port, int pin &gt;</a:t>
            </a:r>
          </a:p>
          <a:p>
            <a:pPr algn="l"/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struct lpc1114_gpio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static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set( bool value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){ . . . }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 algn="l"/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emplate&lt; typename pin &gt;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truct blink {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void run(){ </a:t>
            </a:r>
          </a:p>
          <a:p>
            <a:pPr algn="l"/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. . .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pin::set( 1 );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algn="l"/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/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nt main(){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blink&lt; lpc1114_gpio&lt; 1, 2 &gt;&gt;::run();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6165304"/>
            <a:ext cx="7924799" cy="462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As before, some ugly details (initialization, timing, …) are omitted.</a:t>
            </a:r>
            <a:endParaRPr lang="en-US" sz="1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343400" y="116632"/>
            <a:ext cx="4117032" cy="1368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 smtClean="0">
                <a:cs typeface="Courier New" panose="02070309020205020404" pitchFamily="49" charset="0"/>
              </a:rPr>
              <a:t>Compile-time polymorphism</a:t>
            </a:r>
            <a:endParaRPr lang="en-US" sz="3200" b="1" dirty="0">
              <a:cs typeface="Courier New" panose="02070309020205020404" pitchFamily="49" charset="0"/>
            </a:endParaRP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19</a:t>
            </a:fld>
            <a:endParaRPr lang="nl-NL" dirty="0" smtClean="0"/>
          </a:p>
        </p:txBody>
      </p:sp>
      <p:sp>
        <p:nvSpPr>
          <p:cNvPr id="10" name="TextBox 3"/>
          <p:cNvSpPr txBox="1"/>
          <p:nvPr/>
        </p:nvSpPr>
        <p:spPr>
          <a:xfrm>
            <a:off x="4343399" y="1762125"/>
            <a:ext cx="4648201" cy="415498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 pin_out_archetype {</a:t>
            </a:r>
          </a:p>
          <a:p>
            <a:pPr algn="l"/>
            <a:r>
              <a:rPr lang="en-US" sz="12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typedef </a:t>
            </a:r>
            <a:r>
              <a:rPr lang="en-US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has_pin_out</a:t>
            </a:r>
            <a:r>
              <a:rPr lang="en-US" sz="12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/>
            <a:r>
              <a:rPr lang="en-US" sz="12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static </a:t>
            </a:r>
            <a:r>
              <a:rPr lang="en-US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set( bool value </a:t>
            </a:r>
            <a:r>
              <a:rPr lang="en-US" sz="12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){}</a:t>
            </a:r>
            <a:endParaRPr lang="en-US" sz="12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/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emplate&lt; int port, int pin &gt;</a:t>
            </a:r>
          </a:p>
          <a:p>
            <a:pPr algn="l"/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struct lpc1114_gpio </a:t>
            </a:r>
            <a:r>
              <a:rPr lang="en-US" sz="12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public pin_out_archetype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static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set( bool value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){ . . . }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 algn="l"/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emplate&lt; typename pin &gt;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truct blink {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void run(){ </a:t>
            </a:r>
          </a:p>
          <a:p>
            <a:pPr algn="l"/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. . .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pin::set( 1 );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algn="l"/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/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nt main(){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blink&lt; lpc1114_gpio&lt; 1, 2 &gt;&gt;::run();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6260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404664"/>
            <a:ext cx="7632848" cy="640358"/>
          </a:xfrm>
        </p:spPr>
        <p:txBody>
          <a:bodyPr>
            <a:noAutofit/>
          </a:bodyPr>
          <a:lstStyle/>
          <a:p>
            <a:pPr algn="ctr"/>
            <a:r>
              <a:rPr lang="nl-NL" sz="3600" dirty="0" smtClean="0"/>
              <a:t>Meeting C++ 2014 Berlin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7035" y="5798058"/>
            <a:ext cx="7881938" cy="86409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b="1" dirty="0" smtClean="0"/>
              <a:t>~ 330 attendees (incl. 50 students)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 smtClean="0"/>
              <a:t>2 keynotes, 20 other speakers</a:t>
            </a:r>
            <a:endParaRPr lang="en-US" sz="24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2</a:t>
            </a:fld>
            <a:endParaRPr lang="nl-NL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84784"/>
            <a:ext cx="7704856" cy="4286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216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404664"/>
            <a:ext cx="8189853" cy="687288"/>
          </a:xfrm>
        </p:spPr>
        <p:txBody>
          <a:bodyPr>
            <a:normAutofit/>
          </a:bodyPr>
          <a:lstStyle/>
          <a:p>
            <a:r>
              <a:rPr lang="en-US" b="1" dirty="0" smtClean="0">
                <a:cs typeface="Courier New" panose="02070309020205020404" pitchFamily="49" charset="0"/>
              </a:rPr>
              <a:t>Generated code (C versus C++ C-T-P) </a:t>
            </a:r>
            <a:endParaRPr lang="en-US" b="1" dirty="0">
              <a:cs typeface="Courier New" panose="02070309020205020404" pitchFamily="49" charset="0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4357254" y="1484784"/>
            <a:ext cx="4405746" cy="28931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C++ with compile-time polymorphism</a:t>
            </a:r>
          </a:p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.L3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algn="l"/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ldr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r4, .L5+12</a:t>
            </a:r>
          </a:p>
          <a:p>
            <a:pPr algn="l"/>
            <a:r>
              <a:rPr lang="en-US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mov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r3, #1</a:t>
            </a:r>
          </a:p>
          <a:p>
            <a:pPr algn="l"/>
            <a:r>
              <a:rPr lang="en-US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neg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r3, r3</a:t>
            </a:r>
          </a:p>
          <a:p>
            <a:pPr algn="l"/>
            <a:r>
              <a:rPr lang="en-US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str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r3, [r4]</a:t>
            </a:r>
          </a:p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ldr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r0, .L5+16</a:t>
            </a:r>
          </a:p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bl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_...waiting_324waitEj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mov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r3, #0</a:t>
            </a:r>
          </a:p>
          <a:p>
            <a:pPr algn="l"/>
            <a:r>
              <a:rPr lang="en-US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str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r3, [r4]</a:t>
            </a:r>
          </a:p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ldr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r0, .L5+16</a:t>
            </a:r>
          </a:p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bl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_...waiting_324waitEj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.L3</a:t>
            </a:r>
          </a:p>
        </p:txBody>
      </p:sp>
      <p:graphicFrame>
        <p:nvGraphicFramePr>
          <p:cNvPr id="9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166649"/>
              </p:ext>
            </p:extLst>
          </p:nvPr>
        </p:nvGraphicFramePr>
        <p:xfrm>
          <a:off x="611560" y="4653136"/>
          <a:ext cx="644988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3696"/>
                <a:gridCol w="1693096"/>
                <a:gridCol w="1693096"/>
              </a:tblGrid>
              <a:tr h="279400"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b="1" dirty="0" smtClean="0"/>
                        <a:t>C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b="1" dirty="0" smtClean="0"/>
                        <a:t>C++</a:t>
                      </a:r>
                      <a:endParaRPr lang="en-US" sz="2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sz="2400" b="1" dirty="0" smtClean="0"/>
                        <a:t>Code (bytes Flash)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b="1" dirty="0" smtClean="0"/>
                        <a:t>16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16</a:t>
                      </a:r>
                      <a:endParaRPr lang="en-US" sz="2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sz="2400" b="1" dirty="0" smtClean="0"/>
                        <a:t>RAM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sz="2400" b="1" dirty="0" smtClean="0"/>
                        <a:t>CPU </a:t>
                      </a:r>
                      <a:r>
                        <a:rPr lang="nl-NL" sz="2400" b="1" dirty="0" err="1" smtClean="0"/>
                        <a:t>cycles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b="1" dirty="0" smtClean="0"/>
                        <a:t>~ 9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b="1" dirty="0" smtClean="0"/>
                        <a:t>~ 9</a:t>
                      </a:r>
                      <a:endParaRPr lang="en-US" sz="24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4"/>
          <p:cNvSpPr txBox="1"/>
          <p:nvPr/>
        </p:nvSpPr>
        <p:spPr>
          <a:xfrm>
            <a:off x="228600" y="1484785"/>
            <a:ext cx="3733800" cy="267765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C with macro’s</a:t>
            </a:r>
          </a:p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.L97:</a:t>
            </a:r>
          </a:p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ldr	r4, .L98</a:t>
            </a:r>
          </a:p>
          <a:p>
            <a:pPr algn="l"/>
            <a:r>
              <a:rPr lang="en-US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mov	r3, #1</a:t>
            </a:r>
          </a:p>
          <a:p>
            <a:pPr algn="l"/>
            <a:r>
              <a:rPr lang="en-US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neg	r0, r3</a:t>
            </a:r>
          </a:p>
          <a:p>
            <a:pPr algn="l"/>
            <a:r>
              <a:rPr lang="en-US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str	r0, [r4]</a:t>
            </a:r>
          </a:p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bl	delay</a:t>
            </a:r>
          </a:p>
          <a:p>
            <a:pPr algn="l"/>
            <a:r>
              <a:rPr lang="en-US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mov	r1, #0</a:t>
            </a:r>
          </a:p>
          <a:p>
            <a:pPr algn="l"/>
            <a:r>
              <a:rPr lang="en-US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str	r1, [r4]</a:t>
            </a:r>
          </a:p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bl	delay</a:t>
            </a:r>
          </a:p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b	.L97</a:t>
            </a:r>
          </a:p>
          <a:p>
            <a:pPr algn="l"/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330559" y="4941168"/>
            <a:ext cx="120188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 smtClean="0">
                <a:sym typeface="Wingdings" panose="05000000000000000000" pitchFamily="2" charset="2"/>
              </a:rPr>
              <a:t></a:t>
            </a:r>
            <a:endParaRPr lang="en-US" sz="9600" b="1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20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238251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/>
          <p:cNvSpPr txBox="1"/>
          <p:nvPr/>
        </p:nvSpPr>
        <p:spPr>
          <a:xfrm>
            <a:off x="971600" y="3212976"/>
            <a:ext cx="5801816" cy="120032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"targets/lpc1114fn28.hpp"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typedef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hwcpp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::lpc1114fn28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&lt;&gt;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target;</a:t>
            </a:r>
          </a:p>
          <a:p>
            <a:pPr algn="l"/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main(){	        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hwcpp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blink&lt;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target::gpio_0_0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target::waiting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&gt;::run();  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274578" y="2420888"/>
            <a:ext cx="6553200" cy="397031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template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typename </a:t>
            </a:r>
            <a:r>
              <a:rPr lang="en-US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arg_pin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typename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arg_timing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&gt; struct blinking { 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typedef pin_out_from&lt; </a:t>
            </a:r>
            <a:r>
              <a:rPr lang="en-US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arg_pin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pin;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typedef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waiting_from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arg_timing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&gt; timing;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typedef typename timing::duration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duration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run(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const duration t = duration::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( 500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){    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timing::init();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pin::init(); 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for(;;){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pin::set( 1 );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timing::wait( t / 2 );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pin::set( 0 );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timing::wait( t / 2 );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}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anose="02070309020205020404" pitchFamily="49" charset="0"/>
              </a:rPr>
              <a:t>Blink: some (ugly?) details 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18656" y="1484784"/>
            <a:ext cx="5801816" cy="120032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"targets/lpc1114fn28.hpp"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typedef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hwcpp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::lpc1114fn28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&lt;&gt;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target;</a:t>
            </a:r>
          </a:p>
          <a:p>
            <a:pPr algn="l"/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main(){	        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hwcpp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blink&lt;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target::</a:t>
            </a:r>
            <a:r>
              <a:rPr lang="en-US" sz="1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gpio_1_2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target::waiting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&gt;::run();  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21</a:t>
            </a:fld>
            <a:endParaRPr lang="nl-NL" dirty="0" smtClean="0"/>
          </a:p>
        </p:txBody>
      </p:sp>
      <p:sp>
        <p:nvSpPr>
          <p:cNvPr id="3" name="PIJL-LINKS 2"/>
          <p:cNvSpPr/>
          <p:nvPr/>
        </p:nvSpPr>
        <p:spPr bwMode="auto">
          <a:xfrm>
            <a:off x="4572000" y="3195610"/>
            <a:ext cx="936104" cy="407948"/>
          </a:xfrm>
          <a:prstGeom prst="lef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524872" y="3140968"/>
            <a:ext cx="3754760" cy="46259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b="1" dirty="0" smtClean="0"/>
              <a:t>Type narrowing</a:t>
            </a:r>
            <a:endParaRPr lang="en-US" sz="2800" b="1" dirty="0"/>
          </a:p>
        </p:txBody>
      </p:sp>
      <p:sp>
        <p:nvSpPr>
          <p:cNvPr id="9" name="PIJL-LINKS 8"/>
          <p:cNvSpPr/>
          <p:nvPr/>
        </p:nvSpPr>
        <p:spPr bwMode="auto">
          <a:xfrm>
            <a:off x="2771800" y="4536441"/>
            <a:ext cx="2715720" cy="407948"/>
          </a:xfrm>
          <a:prstGeom prst="lef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5508104" y="4509120"/>
            <a:ext cx="3754760" cy="462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ED0010"/>
              </a:buClr>
              <a:buSzPct val="60000"/>
              <a:buFont typeface="Zapf Dingbats" pitchFamily="64" charset="2"/>
              <a:buChar char="n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191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600">
                <a:solidFill>
                  <a:srgbClr val="000000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400">
                <a:solidFill>
                  <a:srgbClr val="000000"/>
                </a:solidFill>
                <a:latin typeface="+mn-lt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200">
                <a:solidFill>
                  <a:srgbClr val="000000"/>
                </a:solidFill>
                <a:latin typeface="+mn-lt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Font typeface="Zapf Dingbats" pitchFamily="64" charset="2"/>
              <a:buNone/>
            </a:pPr>
            <a:r>
              <a:rPr lang="en-US" b="1" kern="0" dirty="0" smtClean="0"/>
              <a:t>Explicit initialization</a:t>
            </a:r>
            <a:endParaRPr lang="en-US" b="1" kern="0" dirty="0"/>
          </a:p>
        </p:txBody>
      </p:sp>
    </p:spTree>
    <p:extLst>
      <p:ext uri="{BB962C8B-B14F-4D97-AF65-F5344CB8AC3E}">
        <p14:creationId xmlns:p14="http://schemas.microsoft.com/office/powerpoint/2010/main" val="124512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3" grpId="0" animBg="1"/>
      <p:bldP spid="8" grpId="0" build="p"/>
      <p:bldP spid="9" grpId="0" animBg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68" y="263550"/>
            <a:ext cx="1779712" cy="1077218"/>
          </a:xfrm>
          <a:solidFill>
            <a:srgbClr val="FFFFFF"/>
          </a:solidFill>
        </p:spPr>
        <p:txBody>
          <a:bodyPr/>
          <a:lstStyle/>
          <a:p>
            <a:r>
              <a:rPr lang="en-US" dirty="0" smtClean="0"/>
              <a:t>-------</a:t>
            </a:r>
            <a:br>
              <a:rPr lang="en-US" dirty="0" smtClean="0"/>
            </a:br>
            <a:r>
              <a:rPr lang="en-US" dirty="0" smtClean="0"/>
              <a:t>Four</a:t>
            </a:r>
            <a:endParaRPr lang="en-US" dirty="0"/>
          </a:p>
        </p:txBody>
      </p:sp>
      <p:sp>
        <p:nvSpPr>
          <p:cNvPr id="5" name="TextBox 3"/>
          <p:cNvSpPr txBox="1">
            <a:spLocks noGrp="1"/>
          </p:cNvSpPr>
          <p:nvPr>
            <p:ph idx="1"/>
          </p:nvPr>
        </p:nvSpPr>
        <p:spPr>
          <a:xfrm>
            <a:off x="488372" y="1626075"/>
            <a:ext cx="3291540" cy="116339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struct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pin_in_archetype {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typedef void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has_pin_in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init();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bool get();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2375164" y="5112704"/>
            <a:ext cx="3997036" cy="138499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struct pin_oc_archetype {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typedef void </a:t>
            </a:r>
            <a:r>
              <a:rPr lang="en-US" sz="1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has_pin_oc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init();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static bool get();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set( bool value );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};</a:t>
            </a:r>
          </a:p>
        </p:txBody>
      </p:sp>
      <p:sp>
        <p:nvSpPr>
          <p:cNvPr id="6" name="TextBox 3"/>
          <p:cNvSpPr txBox="1">
            <a:spLocks/>
          </p:cNvSpPr>
          <p:nvPr/>
        </p:nvSpPr>
        <p:spPr>
          <a:xfrm>
            <a:off x="4572000" y="1628800"/>
            <a:ext cx="3600400" cy="116339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struct pin_out_archetype {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typedef void </a:t>
            </a:r>
            <a:r>
              <a:rPr lang="en-US" sz="1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has_pin_out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init();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set( bool value );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};</a:t>
            </a:r>
          </a:p>
        </p:txBody>
      </p:sp>
      <p:sp>
        <p:nvSpPr>
          <p:cNvPr id="7" name="TextBox 3"/>
          <p:cNvSpPr txBox="1">
            <a:spLocks/>
          </p:cNvSpPr>
          <p:nvPr/>
        </p:nvSpPr>
        <p:spPr>
          <a:xfrm>
            <a:off x="2375164" y="3040967"/>
            <a:ext cx="3997036" cy="182819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struct pin_in_out_archetype {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typedef void </a:t>
            </a:r>
            <a:r>
              <a:rPr lang="en-US" sz="1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has_pin_in_out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init();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direction_set_input();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direction_set_output();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static bool get();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set( bool value );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};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22</a:t>
            </a:fld>
            <a:endParaRPr lang="nl-NL" dirty="0" smtClean="0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619672" y="285218"/>
            <a:ext cx="4464496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Three pin archetypes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73004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404664"/>
            <a:ext cx="6248400" cy="678904"/>
          </a:xfrm>
        </p:spPr>
        <p:txBody>
          <a:bodyPr>
            <a:normAutofit/>
          </a:bodyPr>
          <a:lstStyle/>
          <a:p>
            <a:r>
              <a:rPr lang="en-US" dirty="0" smtClean="0"/>
              <a:t>Type narrowing</a:t>
            </a:r>
            <a:endParaRPr lang="en-US" dirty="0"/>
          </a:p>
        </p:txBody>
      </p:sp>
      <p:sp>
        <p:nvSpPr>
          <p:cNvPr id="5" name="TextBox 3"/>
          <p:cNvSpPr txBox="1">
            <a:spLocks noGrp="1"/>
          </p:cNvSpPr>
          <p:nvPr>
            <p:ph idx="1"/>
          </p:nvPr>
        </p:nvSpPr>
        <p:spPr>
          <a:xfrm>
            <a:off x="467544" y="1777805"/>
            <a:ext cx="3426024" cy="337938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class target { 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typedef . . .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in_a0;</a:t>
            </a: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typedef target::pin_a0 alarm;</a:t>
            </a:r>
          </a:p>
          <a:p>
            <a:pPr marL="0" indent="0"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nt main(){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alarm::init();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alarm::direction_set_output();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alarm::set( false );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if( . . . ){</a:t>
            </a: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alarm::set( true );</a:t>
            </a: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4472880" y="1777805"/>
            <a:ext cx="4419600" cy="337938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target { 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typedef . . . pin_a0;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typedef </a:t>
            </a:r>
            <a:r>
              <a:rPr lang="en-US" sz="1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pin_out_from&lt;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target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pin_a0 </a:t>
            </a:r>
            <a:r>
              <a:rPr lang="en-US" sz="1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alarm;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main(){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alarm::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strike="dblStrik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alarm::direction_set_output();</a:t>
            </a: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alarm::set( false );</a:t>
            </a: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if( . . . ){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alarm::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set( true );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81000" y="5410200"/>
            <a:ext cx="8583488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800" b="1" dirty="0"/>
              <a:t>The template parameter is type-checked 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800" b="1" dirty="0"/>
              <a:t>The template adapts to the parameter type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800" b="1" dirty="0" smtClean="0"/>
              <a:t>Initialization is ‘complete’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800" b="1" dirty="0" smtClean="0"/>
              <a:t>The code can’t accidentally use an inappropriate method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b="1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b="1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23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235700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/>
          <p:cNvSpPr txBox="1">
            <a:spLocks/>
          </p:cNvSpPr>
          <p:nvPr/>
        </p:nvSpPr>
        <p:spPr bwMode="auto">
          <a:xfrm>
            <a:off x="323528" y="3645024"/>
            <a:ext cx="8229600" cy="94179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ED0010"/>
              </a:buClr>
              <a:buSzPct val="60000"/>
              <a:buFont typeface="Zapf Dingbats" pitchFamily="64" charset="2"/>
              <a:buChar char="n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191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600">
                <a:solidFill>
                  <a:srgbClr val="000000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400">
                <a:solidFill>
                  <a:srgbClr val="000000"/>
                </a:solidFill>
                <a:latin typeface="+mn-lt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200">
                <a:solidFill>
                  <a:srgbClr val="000000"/>
                </a:solidFill>
                <a:latin typeface="+mn-lt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template&lt; class unsupported, class dummy = void &gt; struct pin_out_from {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static_assert( sizeof( unsupported ) == 0, . . . ); };</a:t>
            </a:r>
          </a:p>
          <a:p>
            <a:pPr marL="0" indent="0">
              <a:buFont typeface="Zapf Dingbats" pitchFamily="64" charset="2"/>
              <a:buNone/>
            </a:pPr>
            <a:endParaRPr lang="en-US" sz="1200" b="1" kern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8225"/>
            <a:ext cx="8229600" cy="584775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in_out_from&lt; . . . &gt; template</a:t>
            </a:r>
            <a:endParaRPr lang="en-US" dirty="0"/>
          </a:p>
        </p:txBody>
      </p:sp>
      <p:sp>
        <p:nvSpPr>
          <p:cNvPr id="5" name="TextBox 3"/>
          <p:cNvSpPr txBox="1">
            <a:spLocks noGrp="1"/>
          </p:cNvSpPr>
          <p:nvPr>
            <p:ph idx="1"/>
          </p:nvPr>
        </p:nvSpPr>
        <p:spPr>
          <a:xfrm>
            <a:off x="320590" y="2204629"/>
            <a:ext cx="8229600" cy="382258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2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template&lt; class unsupported, class dummy = void &gt; struct pin_out_from {</a:t>
            </a:r>
          </a:p>
          <a:p>
            <a:pPr marL="0" indent="0">
              <a:buNone/>
            </a:pPr>
            <a:r>
              <a:rPr lang="en-US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static_assert( sizeof( unsupported ) == 0, . . . ); };</a:t>
            </a: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marL="0" indent="0">
              <a:buNone/>
            </a:pPr>
            <a:r>
              <a:rPr lang="en-US" sz="12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template&lt; class pin &gt; struct pin_out_from &lt; pin, typename pin::has_pin_out &gt; : </a:t>
            </a:r>
          </a:p>
          <a:p>
            <a:pPr marL="0" indent="0">
              <a:buNone/>
            </a:pPr>
            <a:r>
              <a:rPr lang="en-US" sz="12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public pin_out_archetype</a:t>
            </a:r>
          </a:p>
          <a:p>
            <a:pPr marL="0" indent="0">
              <a:buNone/>
            </a:pPr>
            <a:r>
              <a:rPr lang="en-US" sz="12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{</a:t>
            </a:r>
          </a:p>
          <a:p>
            <a:pPr marL="0" indent="0">
              <a:buNone/>
            </a:pPr>
            <a:r>
              <a:rPr lang="en-US" sz="12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static void init(){ pin::init(); }</a:t>
            </a:r>
          </a:p>
          <a:p>
            <a:pPr marL="0" indent="0">
              <a:buNone/>
            </a:pPr>
            <a:r>
              <a:rPr lang="en-US" sz="12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static void set( bool value ){ pin::set( value ); } </a:t>
            </a:r>
          </a:p>
          <a:p>
            <a:pPr marL="0" indent="0">
              <a:buNone/>
            </a:pPr>
            <a:r>
              <a:rPr lang="en-US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};</a:t>
            </a:r>
          </a:p>
          <a:p>
            <a:pPr marL="0" indent="0">
              <a:buNone/>
            </a:pPr>
            <a:endParaRPr lang="en-US" sz="12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template&lt; class pin &gt; struct pin_out_from &lt; pin, typename pin::has_pin_oc &gt; : </a:t>
            </a:r>
          </a:p>
          <a:p>
            <a:pPr marL="0" indent="0">
              <a:buNone/>
            </a:pPr>
            <a:r>
              <a:rPr lang="en-US" sz="12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public pin_out_archetype </a:t>
            </a:r>
          </a:p>
          <a:p>
            <a:pPr marL="0" indent="0">
              <a:buNone/>
            </a:pPr>
            <a:r>
              <a:rPr lang="en-US" sz="12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{</a:t>
            </a:r>
          </a:p>
          <a:p>
            <a:pPr marL="0" indent="0">
              <a:buNone/>
            </a:pPr>
            <a:r>
              <a:rPr lang="en-US" sz="12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static void init(){ pin::init(); }   </a:t>
            </a:r>
          </a:p>
          <a:p>
            <a:pPr marL="0" indent="0">
              <a:buNone/>
            </a:pPr>
            <a:r>
              <a:rPr lang="en-US" sz="12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static void set( bool value ){ pin::set( value ); }</a:t>
            </a:r>
          </a:p>
          <a:p>
            <a:pPr marL="0" indent="0">
              <a:buNone/>
            </a:pPr>
            <a:r>
              <a:rPr lang="en-US" sz="12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}; </a:t>
            </a:r>
          </a:p>
          <a:p>
            <a:pPr marL="0" indent="0">
              <a:buNone/>
            </a:pPr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24</a:t>
            </a:fld>
            <a:endParaRPr lang="nl-NL" dirty="0" smtClean="0"/>
          </a:p>
        </p:txBody>
      </p:sp>
      <p:sp>
        <p:nvSpPr>
          <p:cNvPr id="6" name="TextBox 3"/>
          <p:cNvSpPr txBox="1">
            <a:spLocks/>
          </p:cNvSpPr>
          <p:nvPr/>
        </p:nvSpPr>
        <p:spPr bwMode="auto">
          <a:xfrm>
            <a:off x="323528" y="1539832"/>
            <a:ext cx="8229600" cy="515218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ED0010"/>
              </a:buClr>
              <a:buSzPct val="60000"/>
              <a:buFont typeface="Zapf Dingbats" pitchFamily="64" charset="2"/>
              <a:buChar char="n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191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600">
                <a:solidFill>
                  <a:srgbClr val="000000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400">
                <a:solidFill>
                  <a:srgbClr val="000000"/>
                </a:solidFill>
                <a:latin typeface="+mn-lt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200">
                <a:solidFill>
                  <a:srgbClr val="000000"/>
                </a:solidFill>
                <a:latin typeface="+mn-lt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template&lt; class unsupported, class dummy = void &gt; struct pin_out_from {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static_assert( sizeof( unsupported ) == 0, . . . ); };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template&lt; class pin &gt; struct pin_out_from &lt; pin, typename pin::has_pin_out &gt; : 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public pin_out_archetype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{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static void init(){ pin::init(); }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static void set( bool value ){ pin::set( value ); } 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};</a:t>
            </a:r>
          </a:p>
          <a:p>
            <a:pPr marL="0" indent="0">
              <a:buFont typeface="Zapf Dingbats" pitchFamily="64" charset="2"/>
              <a:buNone/>
            </a:pPr>
            <a:endParaRPr lang="en-US" sz="1200" b="1" kern="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template&lt; class pin &gt; struct pin_out_from &lt; pin, typename pin::has_pin_oc &gt; : 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public pin_out_archetype 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{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static void init(){ pin::init(); }   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static void set( bool value ){ pin::set( value ); }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}; </a:t>
            </a:r>
          </a:p>
          <a:p>
            <a:pPr marL="0" indent="0">
              <a:buFont typeface="Zapf Dingbats" pitchFamily="64" charset="2"/>
              <a:buNone/>
            </a:pPr>
            <a:endParaRPr lang="en-US" sz="1200" b="1" kern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template&lt; class pin &gt; struct pin_out_from &lt; pin, typename pin::has_pin_in_out &gt; :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public pin_out_archetype 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{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static void init(){ pin::init(); </a:t>
            </a:r>
            <a:r>
              <a:rPr lang="en-US" sz="1200" b="1" kern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pin::direction_set_output(); </a:t>
            </a:r>
            <a:r>
              <a:rPr lang="en-US" sz="1200" b="1" kern="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  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static void set( bool value ){ pin::set( value ); }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};</a:t>
            </a:r>
            <a:endParaRPr lang="en-US" sz="1200" b="1" kern="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31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434897"/>
            <a:ext cx="6248400" cy="584775"/>
          </a:xfrm>
          <a:ln>
            <a:noFill/>
          </a:ln>
        </p:spPr>
        <p:txBody>
          <a:bodyPr/>
          <a:lstStyle/>
          <a:p>
            <a:r>
              <a:rPr lang="en-US" dirty="0" smtClean="0"/>
              <a:t>Don’t say it in a comment </a:t>
            </a:r>
            <a:endParaRPr lang="en-US" dirty="0"/>
          </a:p>
        </p:txBody>
      </p:sp>
      <p:sp>
        <p:nvSpPr>
          <p:cNvPr id="5" name="TextBox 3"/>
          <p:cNvSpPr txBox="1">
            <a:spLocks noGrp="1"/>
          </p:cNvSpPr>
          <p:nvPr>
            <p:ph idx="1"/>
          </p:nvPr>
        </p:nvSpPr>
        <p:spPr>
          <a:xfrm>
            <a:off x="323528" y="2541723"/>
            <a:ext cx="4110608" cy="2714589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namespace target { 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typedef . . .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in_a0;</a:t>
            </a: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typedef target::pin_a0 alarm_led;</a:t>
            </a:r>
          </a:p>
          <a:p>
            <a:pPr marL="0" indent="0">
              <a:buNone/>
            </a:pPr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main(){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alarm_led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set(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 );</a:t>
            </a:r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if( . . . ){</a:t>
            </a: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alarm_led::set(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4572000" y="3356992"/>
            <a:ext cx="4419600" cy="2714589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namespace target { 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typedef . . . pin_a0;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Font typeface="Arial" pitchFamily="34" charset="0"/>
              <a:buNone/>
            </a:pPr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typedef </a:t>
            </a:r>
            <a:r>
              <a:rPr lang="en-US" sz="1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invert&lt;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target::pin_a0 </a:t>
            </a:r>
            <a:r>
              <a:rPr lang="en-US" sz="1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alarm_led;</a:t>
            </a:r>
          </a:p>
          <a:p>
            <a:pPr marL="0" indent="0">
              <a:buFont typeface="Arial" pitchFamily="34" charset="0"/>
              <a:buNone/>
            </a:pPr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main(){</a:t>
            </a: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alarm_led::set(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if( . . . ){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alarm_led::set( true );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076056" y="2636912"/>
            <a:ext cx="3672408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/>
              <a:t>S</a:t>
            </a:r>
            <a:r>
              <a:rPr lang="en-US" sz="3200" b="1" dirty="0" smtClean="0"/>
              <a:t>ay it in the code</a:t>
            </a:r>
            <a:endParaRPr lang="en-US" sz="3200" b="1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25</a:t>
            </a:fld>
            <a:endParaRPr lang="nl-NL" dirty="0" smtClean="0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304800" y="404664"/>
            <a:ext cx="62484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kern="0" dirty="0"/>
              <a:t>i</a:t>
            </a:r>
            <a:r>
              <a:rPr lang="en-US" kern="0" dirty="0" smtClean="0"/>
              <a:t>nvert&lt; . . .  &gt;</a:t>
            </a:r>
            <a:endParaRPr lang="en-US" kern="0" dirty="0"/>
          </a:p>
        </p:txBody>
      </p:sp>
      <p:pic>
        <p:nvPicPr>
          <p:cNvPr id="1026" name="Picture 2" descr="TN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60648"/>
            <a:ext cx="1450052" cy="144696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5299866" y="1264405"/>
            <a:ext cx="287464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smtClean="0"/>
              <a:t>decorator</a:t>
            </a:r>
            <a:endParaRPr lang="en-US" sz="2000" b="1" dirty="0"/>
          </a:p>
        </p:txBody>
      </p:sp>
      <p:sp>
        <p:nvSpPr>
          <p:cNvPr id="10" name="TextBox 3"/>
          <p:cNvSpPr txBox="1">
            <a:spLocks/>
          </p:cNvSpPr>
          <p:nvPr/>
        </p:nvSpPr>
        <p:spPr bwMode="auto">
          <a:xfrm>
            <a:off x="251520" y="2198995"/>
            <a:ext cx="4182616" cy="337938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ED0010"/>
              </a:buClr>
              <a:buSzPct val="60000"/>
              <a:buFont typeface="Zapf Dingbats" pitchFamily="64" charset="2"/>
              <a:buChar char="n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191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600">
                <a:solidFill>
                  <a:srgbClr val="000000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400">
                <a:solidFill>
                  <a:srgbClr val="000000"/>
                </a:solidFill>
                <a:latin typeface="+mn-lt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200">
                <a:solidFill>
                  <a:srgbClr val="000000"/>
                </a:solidFill>
                <a:latin typeface="+mn-lt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namespace target { 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typedef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. . . pin_a0;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typedef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target::pin_a0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alarm_led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// the alarm LED pin is active low</a:t>
            </a:r>
          </a:p>
          <a:p>
            <a:pPr marL="0" indent="0">
              <a:buNone/>
            </a:pPr>
            <a:r>
              <a:rPr lang="en-US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constexpr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bool </a:t>
            </a:r>
            <a:r>
              <a:rPr lang="en-US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alarm_led_active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false;</a:t>
            </a:r>
          </a:p>
          <a:p>
            <a:pPr marL="0" indent="0"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main(){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alarm_led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::set( !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alarm_led_active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if( . . . ){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alarm_led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::set(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alarm_led_active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4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6" grpId="0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594320"/>
          </a:xfrm>
        </p:spPr>
        <p:txBody>
          <a:bodyPr/>
          <a:lstStyle/>
          <a:p>
            <a:r>
              <a:rPr lang="en-US" dirty="0" smtClean="0"/>
              <a:t>Pin invert&lt; . . . &gt; template</a:t>
            </a:r>
            <a:endParaRPr lang="en-US" dirty="0"/>
          </a:p>
        </p:txBody>
      </p:sp>
      <p:sp>
        <p:nvSpPr>
          <p:cNvPr id="5" name="TextBox 3"/>
          <p:cNvSpPr txBox="1">
            <a:spLocks noGrp="1"/>
          </p:cNvSpPr>
          <p:nvPr>
            <p:ph idx="1"/>
          </p:nvPr>
        </p:nvSpPr>
        <p:spPr>
          <a:xfrm>
            <a:off x="971600" y="1556792"/>
            <a:ext cx="6120680" cy="486287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template&lt;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unsupported, </a:t>
            </a:r>
            <a:r>
              <a:rPr lang="en-US" sz="10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dummy = void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invert {</a:t>
            </a: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static_assert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unsupported ) == 0, "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 . ." );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template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pin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invert&lt;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typename 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pin::has_pin_in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:</a:t>
            </a: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pin_in_archetype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init(){ pin::init();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bool get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(){ 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! pin::get</a:t>
            </a:r>
            <a:r>
              <a:rPr lang="en-US" sz="10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};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marL="0" indent="0">
              <a:buNone/>
            </a:pP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template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pin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struct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invert&lt;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typename 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pin::has_pin_out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public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pin_out_archetype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init(){ pin::init();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set( bool x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){ 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pin::set( ! x </a:t>
            </a:r>
            <a:r>
              <a:rPr lang="en-US" sz="10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};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endParaRPr lang="en-US" sz="10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template&lt; class pin &gt; struct invert&lt; pin, typename </a:t>
            </a:r>
            <a:r>
              <a:rPr lang="en-US" sz="10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pin::has_pin_in_out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:</a:t>
            </a:r>
          </a:p>
          <a:p>
            <a:pPr marL="0" indent="0">
              <a:buNone/>
            </a:pP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public pin_in_out_archetype {</a:t>
            </a:r>
          </a:p>
          <a:p>
            <a:pPr marL="0" indent="0">
              <a:buNone/>
            </a:pP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init(){ pin::init(); }</a:t>
            </a:r>
          </a:p>
          <a:p>
            <a:pPr marL="0" indent="0">
              <a:buNone/>
            </a:pP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direction_set_input(){ pin::direction_set_input(); }</a:t>
            </a:r>
          </a:p>
          <a:p>
            <a:pPr marL="0" indent="0">
              <a:buNone/>
            </a:pP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direction_set_output(){ pin::direction_set_output(); }      </a:t>
            </a:r>
          </a:p>
          <a:p>
            <a:pPr marL="0" indent="0">
              <a:buNone/>
            </a:pP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set( bool x ){ </a:t>
            </a:r>
            <a:r>
              <a:rPr lang="en-US" sz="10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pin::set( ! x );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 }  </a:t>
            </a:r>
          </a:p>
          <a:p>
            <a:pPr marL="0" indent="0">
              <a:buNone/>
            </a:pP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static bool get(){ </a:t>
            </a:r>
            <a:r>
              <a:rPr lang="en-US" sz="10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! pin::get();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};	</a:t>
            </a:r>
          </a:p>
          <a:p>
            <a:pPr marL="0" indent="0">
              <a:buNone/>
            </a:pP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marL="0" indent="0">
              <a:buNone/>
            </a:pP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template&lt; class pin &gt; struct invert&lt; pin, typename </a:t>
            </a:r>
            <a:r>
              <a:rPr lang="en-US" sz="10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pin::has_pin_oc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:</a:t>
            </a:r>
          </a:p>
          <a:p>
            <a:pPr marL="0" indent="0">
              <a:buNone/>
            </a:pP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public pin_oc_archetype {</a:t>
            </a:r>
          </a:p>
          <a:p>
            <a:pPr marL="0" indent="0">
              <a:buNone/>
            </a:pP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init(){ pin::init(); }   </a:t>
            </a:r>
          </a:p>
          <a:p>
            <a:pPr marL="0" indent="0">
              <a:buNone/>
            </a:pP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set( bool x ){ </a:t>
            </a:r>
            <a:r>
              <a:rPr lang="en-US" sz="10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pin::set( ! x );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  </a:t>
            </a:r>
          </a:p>
          <a:p>
            <a:pPr marL="0" indent="0">
              <a:buNone/>
            </a:pP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static bool get(){ </a:t>
            </a:r>
            <a:r>
              <a:rPr lang="en-US" sz="10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! pin::get();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};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26</a:t>
            </a:fld>
            <a:endParaRPr lang="nl-NL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236296" y="5085184"/>
            <a:ext cx="177924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 smtClean="0"/>
              <a:t>Often: </a:t>
            </a:r>
          </a:p>
          <a:p>
            <a:pPr algn="l"/>
            <a:r>
              <a:rPr lang="en-US" sz="1800" b="1" dirty="0" smtClean="0"/>
              <a:t>   ZERO cost!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b="1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5700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404664"/>
            <a:ext cx="7046168" cy="640358"/>
          </a:xfrm>
        </p:spPr>
        <p:txBody>
          <a:bodyPr/>
          <a:lstStyle/>
          <a:p>
            <a:r>
              <a:rPr lang="en-US" dirty="0" smtClean="0"/>
              <a:t>Some more pin &amp; port decorators</a:t>
            </a:r>
            <a:endParaRPr lang="en-US" dirty="0"/>
          </a:p>
        </p:txBody>
      </p:sp>
      <p:sp>
        <p:nvSpPr>
          <p:cNvPr id="5" name="TextBox 3"/>
          <p:cNvSpPr txBox="1">
            <a:spLocks noGrp="1"/>
          </p:cNvSpPr>
          <p:nvPr>
            <p:ph idx="1"/>
          </p:nvPr>
        </p:nvSpPr>
        <p:spPr>
          <a:xfrm>
            <a:off x="1403648" y="1700808"/>
            <a:ext cx="5112568" cy="448738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create the stated pin or port type from p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pin_in_from&lt; p &gt;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pin_out_from&lt; p &gt;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pin_in_out_from&lt; p &gt;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pin_oc_from&lt; p &gt;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port_in_from&lt; p &gt;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port_out_from&lt; p &gt;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port_in_out_from&lt; p &gt;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port_oc_from&lt; p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create a port of the stated type from pins</a:t>
            </a: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port_in_from_pins&lt;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p, ... &gt;</a:t>
            </a: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port_out_from_pins&lt;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p, ... &gt;</a:t>
            </a: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port_in_out_from_pins&lt;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p, ... &gt;</a:t>
            </a:r>
          </a:p>
          <a:p>
            <a:pPr marL="0" indent="0"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invert the value read from or written to p</a:t>
            </a: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invert&lt; p &gt;</a:t>
            </a:r>
          </a:p>
          <a:p>
            <a:pPr marL="0" indent="0"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pin or port that writes to all pins or ports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ll&lt; p, ... &gt;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27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390904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cs typeface="Courier New" panose="02070309020205020404" pitchFamily="49" charset="0"/>
              </a:rPr>
              <a:t>Using static class templates: consequences (1)</a:t>
            </a:r>
            <a:endParaRPr lang="en-US" b="1" dirty="0">
              <a:cs typeface="Courier New" panose="02070309020205020404" pitchFamily="49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07504" y="2060848"/>
            <a:ext cx="8928992" cy="424847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b="1" dirty="0" smtClean="0"/>
              <a:t>Abstraction tool is the class template with only static contents (classes, methods, attributes)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b="1" dirty="0" smtClean="0"/>
              <a:t>Composition is by template instantiation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b="1" dirty="0" smtClean="0"/>
              <a:t>Method call syntax is class::method(…) instead of </a:t>
            </a:r>
            <a:r>
              <a:rPr lang="en-US" b="1" dirty="0" err="1" smtClean="0"/>
              <a:t>object.method</a:t>
            </a:r>
            <a:r>
              <a:rPr lang="en-US" b="1" dirty="0" smtClean="0"/>
              <a:t>(…)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b="1" dirty="0" smtClean="0"/>
              <a:t>Header-only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b="1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b="1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b="1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b="1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28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29384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cs typeface="Courier New" panose="02070309020205020404" pitchFamily="49" charset="0"/>
              </a:rPr>
              <a:t>Using static class templates: consequences (2)</a:t>
            </a:r>
            <a:endParaRPr lang="en-US" b="1" dirty="0">
              <a:cs typeface="Courier New" panose="02070309020205020404" pitchFamily="49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23528" y="2276872"/>
            <a:ext cx="8458200" cy="392893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b="1" dirty="0" smtClean="0"/>
              <a:t>No </a:t>
            </a:r>
            <a:r>
              <a:rPr lang="en-US" sz="2800" b="1" dirty="0"/>
              <a:t>objects (of such classes) are created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 smtClean="0"/>
              <a:t>No memory management, no dangling references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 smtClean="0"/>
              <a:t>Sharing of identical constructs is automatic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 smtClean="0"/>
              <a:t>No automatic construction: explicit init() calls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 smtClean="0"/>
              <a:t>Overhead can be zero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800" b="1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sz="2800" b="1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sz="2800" b="1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sz="2800" b="1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sz="2800" b="1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29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55046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404664"/>
            <a:ext cx="7632848" cy="640358"/>
          </a:xfrm>
        </p:spPr>
        <p:txBody>
          <a:bodyPr>
            <a:noAutofit/>
          </a:bodyPr>
          <a:lstStyle/>
          <a:p>
            <a:pPr algn="ctr"/>
            <a:r>
              <a:rPr lang="nl-NL" sz="3600" dirty="0" smtClean="0"/>
              <a:t>Meeting C++ </a:t>
            </a:r>
            <a:r>
              <a:rPr lang="nl-NL" sz="3600" dirty="0" smtClean="0"/>
              <a:t>2015 </a:t>
            </a:r>
            <a:r>
              <a:rPr lang="nl-NL" sz="3600" dirty="0" smtClean="0"/>
              <a:t>Berlin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628800"/>
            <a:ext cx="7881938" cy="48245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sz="2400" b="1" dirty="0" err="1" smtClean="0"/>
              <a:t>I’ll</a:t>
            </a:r>
            <a:r>
              <a:rPr lang="nl-NL" sz="2400" b="1" dirty="0" smtClean="0"/>
              <a:t> do:</a:t>
            </a:r>
          </a:p>
          <a:p>
            <a:pPr marL="0" indent="0">
              <a:buNone/>
            </a:pPr>
            <a:endParaRPr lang="nl-NL" sz="2400" b="1" dirty="0"/>
          </a:p>
          <a:p>
            <a:pPr>
              <a:buFont typeface="Wingdings" panose="05000000000000000000" pitchFamily="2" charset="2"/>
              <a:buChar char="q"/>
            </a:pPr>
            <a:r>
              <a:rPr lang="nl-NL" sz="2400" b="1" dirty="0" smtClean="0"/>
              <a:t>Pre-conference workshop </a:t>
            </a:r>
            <a:r>
              <a:rPr lang="nl-NL" sz="2400" b="1" dirty="0" err="1" smtClean="0"/>
              <a:t>day</a:t>
            </a:r>
            <a:r>
              <a:rPr lang="nl-NL" sz="2400" b="1" dirty="0" smtClean="0"/>
              <a:t>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nl-NL" sz="2200" b="1" dirty="0" smtClean="0"/>
              <a:t>December 3th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nl-NL" sz="2200" b="1" dirty="0" err="1"/>
              <a:t>I</a:t>
            </a:r>
            <a:r>
              <a:rPr lang="nl-NL" sz="2200" b="1" dirty="0" err="1" smtClean="0"/>
              <a:t>ntroduction</a:t>
            </a:r>
            <a:r>
              <a:rPr lang="nl-NL" sz="2200" b="1" dirty="0" smtClean="0"/>
              <a:t> 90 min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nl-NL" sz="2200" b="1" dirty="0" smtClean="0"/>
              <a:t>Hands-on 90 min (</a:t>
            </a:r>
            <a:r>
              <a:rPr lang="nl-NL" sz="2200" b="1" dirty="0" err="1" smtClean="0"/>
              <a:t>Arduino</a:t>
            </a:r>
            <a:r>
              <a:rPr lang="nl-NL" sz="2200" b="1" dirty="0" smtClean="0"/>
              <a:t> hardware, bare metal)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nl-NL" sz="2200" b="1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nl-NL" sz="2400" b="1" dirty="0" smtClean="0"/>
              <a:t>Talk “</a:t>
            </a:r>
            <a:r>
              <a:rPr lang="en-US" sz="2400" b="1" dirty="0"/>
              <a:t>C++ on small micro-controllers</a:t>
            </a:r>
            <a:r>
              <a:rPr lang="nl-NL" sz="2400" b="1" dirty="0" smtClean="0"/>
              <a:t>”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nl-NL" sz="2200" b="1" dirty="0" smtClean="0"/>
              <a:t>December 4th, </a:t>
            </a:r>
            <a:r>
              <a:rPr lang="nl-NL" sz="2200" b="1" dirty="0" smtClean="0"/>
              <a:t>60 min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nl-NL" sz="2200" b="1" dirty="0"/>
          </a:p>
          <a:p>
            <a:pPr marL="0" indent="0">
              <a:buNone/>
            </a:pPr>
            <a:r>
              <a:rPr lang="nl-NL" sz="2200" b="1" dirty="0" err="1"/>
              <a:t>I’ll</a:t>
            </a:r>
            <a:r>
              <a:rPr lang="nl-NL" sz="2200" b="1" dirty="0"/>
              <a:t> miss Sinterklaas </a:t>
            </a:r>
            <a:r>
              <a:rPr lang="nl-NL" sz="2200" b="1" dirty="0" err="1"/>
              <a:t>again</a:t>
            </a:r>
            <a:r>
              <a:rPr lang="nl-NL" sz="2200" b="1" dirty="0"/>
              <a:t> </a:t>
            </a:r>
            <a:r>
              <a:rPr lang="nl-NL" sz="2200" b="1" dirty="0">
                <a:sym typeface="Wingdings" panose="05000000000000000000" pitchFamily="2" charset="2"/>
              </a:rPr>
              <a:t></a:t>
            </a:r>
            <a:endParaRPr lang="nl-NL" sz="2200" b="1" dirty="0"/>
          </a:p>
          <a:p>
            <a:pPr marL="0" indent="0">
              <a:buNone/>
            </a:pPr>
            <a:endParaRPr lang="nl-NL" sz="24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3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23516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548680"/>
            <a:ext cx="6705600" cy="622301"/>
          </a:xfrm>
        </p:spPr>
        <p:txBody>
          <a:bodyPr>
            <a:normAutofit/>
          </a:bodyPr>
          <a:lstStyle/>
          <a:p>
            <a:r>
              <a:rPr lang="nl-NL" dirty="0" smtClean="0"/>
              <a:t>Long term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254" y="1988840"/>
            <a:ext cx="8229600" cy="4464496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nl-NL" sz="5500" b="1" i="1" dirty="0" smtClean="0"/>
              <a:t>A use case</a:t>
            </a:r>
          </a:p>
          <a:p>
            <a:pPr marL="0" indent="0">
              <a:buNone/>
            </a:pPr>
            <a:endParaRPr lang="nl-NL" sz="2500" b="1" dirty="0"/>
          </a:p>
          <a:p>
            <a:pPr marL="0" indent="0">
              <a:buNone/>
            </a:pPr>
            <a:endParaRPr lang="nl-NL" sz="3400" b="1" dirty="0">
              <a:sym typeface="Wingdings" panose="05000000000000000000" pitchFamily="2" charset="2"/>
            </a:endParaRPr>
          </a:p>
          <a:p>
            <a:pPr marL="476250" lvl="1" indent="0">
              <a:buNone/>
            </a:pPr>
            <a:r>
              <a:rPr lang="en-US" sz="6200" b="1" dirty="0" smtClean="0">
                <a:sym typeface="Wingdings" panose="05000000000000000000" pitchFamily="2" charset="2"/>
              </a:rPr>
              <a:t>Write library code for reading the temperature from an LM75 chip (I2C interface).</a:t>
            </a:r>
            <a:r>
              <a:rPr lang="nl-NL" sz="6200" b="1" dirty="0">
                <a:sym typeface="Wingdings" panose="05000000000000000000" pitchFamily="2" charset="2"/>
              </a:rPr>
              <a:t> </a:t>
            </a:r>
            <a:r>
              <a:rPr lang="nl-NL" sz="6200" b="1" dirty="0" smtClean="0">
                <a:sym typeface="Wingdings" panose="05000000000000000000" pitchFamily="2" charset="2"/>
              </a:rPr>
              <a:t>Write it once and for all.</a:t>
            </a:r>
          </a:p>
          <a:p>
            <a:pPr marL="0" indent="0">
              <a:buNone/>
            </a:pPr>
            <a:endParaRPr lang="nl-NL" sz="6400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6400" b="1" dirty="0" smtClean="0">
                <a:sym typeface="Wingdings" panose="05000000000000000000" pitchFamily="2" charset="2"/>
              </a:rPr>
              <a:t>What should be in this code?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6400" b="1" dirty="0" smtClean="0">
                <a:sym typeface="Wingdings" panose="05000000000000000000" pitchFamily="2" charset="2"/>
              </a:rPr>
              <a:t>Getting the data bits from the LM75 (using I2C)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6400" b="1" dirty="0" smtClean="0">
                <a:sym typeface="Wingdings" panose="05000000000000000000" pitchFamily="2" charset="2"/>
              </a:rPr>
              <a:t>Converting the data bits to a temperature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6400" b="1" dirty="0" smtClean="0">
                <a:sym typeface="Wingdings" panose="05000000000000000000" pitchFamily="2" charset="2"/>
              </a:rPr>
              <a:t>Maybe detecting errors in the data bits (passing I2C errors along?)</a:t>
            </a:r>
            <a:endParaRPr lang="nl-NL" sz="6400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6400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nl-NL" sz="6400" b="1" dirty="0" smtClean="0">
                <a:sym typeface="Wingdings" panose="05000000000000000000" pitchFamily="2" charset="2"/>
              </a:rPr>
              <a:t>What should NOT be in this code?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6400" b="1" dirty="0" smtClean="0">
                <a:sym typeface="Wingdings" panose="05000000000000000000" pitchFamily="2" charset="2"/>
              </a:rPr>
              <a:t> I/O pin handling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6400" b="1" dirty="0" smtClean="0">
                <a:sym typeface="Wingdings" panose="05000000000000000000" pitchFamily="2" charset="2"/>
              </a:rPr>
              <a:t> I2C protocol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6400" b="1" dirty="0" smtClean="0">
                <a:sym typeface="Wingdings" panose="05000000000000000000" pitchFamily="2" charset="2"/>
              </a:rPr>
              <a:t> Timing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6400" b="1" dirty="0" smtClean="0">
                <a:sym typeface="Wingdings" panose="05000000000000000000" pitchFamily="2" charset="2"/>
              </a:rPr>
              <a:t> Conversion to the requested datatype (int, float, double, fixed-point, … 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6400" b="1" dirty="0" smtClean="0">
                <a:sym typeface="Wingdings" panose="05000000000000000000" pitchFamily="2" charset="2"/>
              </a:rPr>
              <a:t> Conversion to the requested unit (Kelvin, </a:t>
            </a:r>
            <a:r>
              <a:rPr lang="en-US" sz="6400" b="1" dirty="0" err="1" smtClean="0">
                <a:sym typeface="Wingdings" panose="05000000000000000000" pitchFamily="2" charset="2"/>
              </a:rPr>
              <a:t>Celcius</a:t>
            </a:r>
            <a:r>
              <a:rPr lang="en-US" sz="6400" b="1" dirty="0" smtClean="0">
                <a:sym typeface="Wingdings" panose="05000000000000000000" pitchFamily="2" charset="2"/>
              </a:rPr>
              <a:t>, Fahrenheit, … 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6400" b="1" dirty="0" smtClean="0">
                <a:sym typeface="Wingdings" panose="05000000000000000000" pitchFamily="2" charset="2"/>
              </a:rPr>
              <a:t> Floating point calls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196752"/>
            <a:ext cx="1742193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30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279724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>
          <a:xfrm>
            <a:off x="395536" y="2276872"/>
            <a:ext cx="8496944" cy="33916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nl-NL" b="1" dirty="0"/>
              <a:t>Combine </a:t>
            </a:r>
            <a:r>
              <a:rPr lang="nl-NL" b="1" dirty="0" err="1"/>
              <a:t>compile</a:t>
            </a:r>
            <a:r>
              <a:rPr lang="nl-NL" b="1" dirty="0"/>
              <a:t>-time </a:t>
            </a:r>
            <a:r>
              <a:rPr lang="nl-NL" b="1" dirty="0" err="1"/>
              <a:t>and</a:t>
            </a:r>
            <a:r>
              <a:rPr lang="nl-NL" b="1" dirty="0"/>
              <a:t> run-time </a:t>
            </a:r>
            <a:r>
              <a:rPr lang="nl-NL" b="1" dirty="0" err="1" smtClean="0"/>
              <a:t>parameterization</a:t>
            </a:r>
            <a:endParaRPr lang="en-US" b="1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 smtClean="0"/>
              <a:t>Identify </a:t>
            </a:r>
            <a:r>
              <a:rPr lang="en-US" b="1" dirty="0" smtClean="0"/>
              <a:t>and/or implement abstraction(s) for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b="1" dirty="0"/>
              <a:t>Timing </a:t>
            </a:r>
            <a:endParaRPr lang="en-US" b="1" dirty="0" smtClean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b="1" dirty="0" smtClean="0"/>
              <a:t>Multithreading (run-to-completion?)</a:t>
            </a:r>
            <a:endParaRPr lang="en-US" b="1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b="1" dirty="0" smtClean="0"/>
              <a:t>Values </a:t>
            </a:r>
            <a:r>
              <a:rPr lang="en-US" b="1" dirty="0"/>
              <a:t>(units, </a:t>
            </a:r>
            <a:r>
              <a:rPr lang="en-US" b="1" dirty="0" smtClean="0"/>
              <a:t>fixed-point</a:t>
            </a:r>
            <a:r>
              <a:rPr lang="en-US" b="1" dirty="0"/>
              <a:t>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b="1" dirty="0" smtClean="0"/>
              <a:t>Error handling</a:t>
            </a:r>
            <a:endParaRPr lang="en-US" b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31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89970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Devirtualization?</a:t>
            </a:r>
            <a:endParaRPr lang="en-US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>
          <a:xfrm>
            <a:off x="323528" y="1628800"/>
            <a:ext cx="8352928" cy="156966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Compilers are starting to do devirtualization (as part </a:t>
            </a:r>
            <a:r>
              <a:rPr lang="en-US" sz="2400" dirty="0"/>
              <a:t>of whole-program </a:t>
            </a:r>
            <a:r>
              <a:rPr lang="en-US" sz="2400" dirty="0" smtClean="0"/>
              <a:t>optimization). How would perfect de-virtualization compare to the static-class-template approach?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32</a:t>
            </a:fld>
            <a:endParaRPr lang="nl-NL" dirty="0" smtClean="0"/>
          </a:p>
        </p:txBody>
      </p:sp>
      <p:graphicFrame>
        <p:nvGraphicFramePr>
          <p:cNvPr id="6" name="Tijdelijke aanduiding voor inhoud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0419448"/>
              </p:ext>
            </p:extLst>
          </p:nvPr>
        </p:nvGraphicFramePr>
        <p:xfrm>
          <a:off x="323528" y="3501008"/>
          <a:ext cx="835292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7198"/>
                <a:gridCol w="465573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Objects + ideal</a:t>
                      </a:r>
                      <a:r>
                        <a:rPr lang="en-US" baseline="0" dirty="0" smtClean="0"/>
                        <a:t> devirtualization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Static</a:t>
                      </a:r>
                      <a:r>
                        <a:rPr lang="en-US" baseline="0" dirty="0" smtClean="0"/>
                        <a:t> class templates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Run-time</a:t>
                      </a:r>
                      <a:r>
                        <a:rPr lang="en-US" baseline="0" dirty="0" smtClean="0"/>
                        <a:t> allocation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Compile/link</a:t>
                      </a:r>
                      <a:r>
                        <a:rPr lang="en-US" baseline="0" dirty="0" smtClean="0"/>
                        <a:t> time allocation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Global, stack</a:t>
                      </a:r>
                      <a:r>
                        <a:rPr lang="en-US" baseline="0" dirty="0" smtClean="0"/>
                        <a:t> or heap allocation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Only</a:t>
                      </a:r>
                      <a:r>
                        <a:rPr lang="en-US" baseline="0" dirty="0" smtClean="0"/>
                        <a:t> global allocation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Danger of dangling references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such danger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Run-time flexibility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Requires extra effort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Sharing requires planning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Sharing is automatic (prevention is</a:t>
                      </a:r>
                      <a:r>
                        <a:rPr lang="en-US" baseline="0" dirty="0" smtClean="0"/>
                        <a:t> tricky)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Well-known syntax &amp; style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Unfamiliar syntax &amp; style 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18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C++ language issues</a:t>
            </a:r>
            <a:endParaRPr lang="en-US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>
          <a:xfrm>
            <a:off x="395536" y="2060848"/>
            <a:ext cx="8229600" cy="42211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b="1" dirty="0"/>
              <a:t>Class templates and plain classes can’t have the same </a:t>
            </a:r>
            <a:r>
              <a:rPr lang="en-US" sz="2400" b="1" dirty="0" smtClean="0"/>
              <a:t>name.</a:t>
            </a:r>
            <a:endParaRPr lang="en-US" sz="2400" b="1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 smtClean="0"/>
              <a:t>The syntax for using static attributes of class templates can be horrible.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 smtClean="0"/>
              <a:t>A LOT of </a:t>
            </a:r>
            <a:r>
              <a:rPr lang="en-US" sz="2400" b="1" i="1" dirty="0" smtClean="0"/>
              <a:t>template</a:t>
            </a:r>
            <a:r>
              <a:rPr lang="en-US" sz="2400" b="1" dirty="0" smtClean="0"/>
              <a:t> and </a:t>
            </a:r>
            <a:r>
              <a:rPr lang="en-US" sz="2400" b="1" i="1" dirty="0" smtClean="0"/>
              <a:t>typename</a:t>
            </a:r>
            <a:r>
              <a:rPr lang="en-US" sz="2400" b="1" dirty="0" smtClean="0"/>
              <a:t> prefixes can be required to disambiguate (template parameter-) dependent names.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 smtClean="0"/>
              <a:t>C++0x11 has </a:t>
            </a:r>
            <a:r>
              <a:rPr lang="en-US" sz="2400" b="1" i="1" dirty="0" smtClean="0"/>
              <a:t>override</a:t>
            </a:r>
            <a:r>
              <a:rPr lang="en-US" sz="2400" b="1" dirty="0" smtClean="0"/>
              <a:t> for </a:t>
            </a:r>
            <a:r>
              <a:rPr lang="en-US" sz="2400" b="1" dirty="0"/>
              <a:t>virtual methods, </a:t>
            </a:r>
            <a:r>
              <a:rPr lang="en-US" sz="2400" b="1" dirty="0" smtClean="0"/>
              <a:t>but there is no equivalent for static methods.</a:t>
            </a:r>
            <a:endParaRPr lang="en-US" sz="2400" b="1" dirty="0"/>
          </a:p>
          <a:p>
            <a:endParaRPr lang="nl-NL" sz="24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33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3492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19200"/>
            <a:ext cx="8425371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7239000" cy="672729"/>
          </a:xfrm>
        </p:spPr>
        <p:txBody>
          <a:bodyPr>
            <a:normAutofit/>
          </a:bodyPr>
          <a:lstStyle/>
          <a:p>
            <a:r>
              <a:rPr lang="en-US" dirty="0" smtClean="0"/>
              <a:t>C++ language wish list</a:t>
            </a:r>
            <a:endParaRPr lang="en-US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>
          <a:xfrm>
            <a:off x="1907704" y="2737140"/>
            <a:ext cx="5904656" cy="41148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chemeClr val="tx1"/>
                </a:solidFill>
              </a:rPr>
              <a:t>Allow </a:t>
            </a:r>
            <a:r>
              <a:rPr lang="en-US" sz="2000" dirty="0" smtClean="0">
                <a:solidFill>
                  <a:srgbClr val="FF0000"/>
                </a:solidFill>
              </a:rPr>
              <a:t>override</a:t>
            </a:r>
            <a:r>
              <a:rPr lang="en-US" sz="2000" dirty="0" smtClean="0"/>
              <a:t> for static methods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Allow a static operator()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Allow template / class name overloading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 smtClean="0"/>
              <a:t>Allow </a:t>
            </a:r>
            <a:r>
              <a:rPr lang="en-US" sz="2000" dirty="0">
                <a:solidFill>
                  <a:srgbClr val="FF0000"/>
                </a:solidFill>
              </a:rPr>
              <a:t>constexpr char </a:t>
            </a:r>
            <a:r>
              <a:rPr lang="en-US" sz="2000" dirty="0" smtClean="0">
                <a:solidFill>
                  <a:srgbClr val="FF0000"/>
                </a:solidFill>
              </a:rPr>
              <a:t>* </a:t>
            </a:r>
            <a:r>
              <a:rPr lang="en-US" sz="2000" dirty="0" smtClean="0"/>
              <a:t>as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template </a:t>
            </a:r>
            <a:r>
              <a:rPr lang="en-US" sz="2000" dirty="0" smtClean="0">
                <a:solidFill>
                  <a:srgbClr val="FF0000"/>
                </a:solidFill>
              </a:rPr>
              <a:t>parameter </a:t>
            </a:r>
            <a:r>
              <a:rPr lang="en-US" sz="2000" dirty="0" smtClean="0"/>
              <a:t>(if possible all </a:t>
            </a:r>
            <a:r>
              <a:rPr lang="en-US" sz="2000" dirty="0" err="1" smtClean="0">
                <a:solidFill>
                  <a:srgbClr val="FF0000"/>
                </a:solidFill>
              </a:rPr>
              <a:t>constexpr</a:t>
            </a:r>
            <a:r>
              <a:rPr lang="en-US" sz="2000" dirty="0" err="1" smtClean="0"/>
              <a:t>’s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/>
              <a:t>? . . .) </a:t>
            </a:r>
            <a:endParaRPr lang="en-US" sz="20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 smtClean="0"/>
              <a:t>Get </a:t>
            </a:r>
            <a:r>
              <a:rPr lang="en-US" sz="2000" dirty="0"/>
              <a:t>rid of (some of) </a:t>
            </a:r>
            <a:r>
              <a:rPr lang="en-US" sz="2000" dirty="0" smtClean="0"/>
              <a:t>those mandatory </a:t>
            </a:r>
            <a:r>
              <a:rPr lang="en-US" sz="2000" dirty="0" smtClean="0">
                <a:solidFill>
                  <a:srgbClr val="FF0000"/>
                </a:solidFill>
              </a:rPr>
              <a:t>template</a:t>
            </a:r>
            <a:r>
              <a:rPr lang="en-US" sz="2000" dirty="0" smtClean="0"/>
              <a:t> and </a:t>
            </a:r>
            <a:r>
              <a:rPr lang="en-US" sz="2000" dirty="0" smtClean="0">
                <a:solidFill>
                  <a:srgbClr val="FF0000"/>
                </a:solidFill>
              </a:rPr>
              <a:t>typename </a:t>
            </a:r>
            <a:r>
              <a:rPr lang="en-US" sz="2000" dirty="0" smtClean="0"/>
              <a:t>qualifiers </a:t>
            </a:r>
          </a:p>
        </p:txBody>
      </p:sp>
      <p:sp>
        <p:nvSpPr>
          <p:cNvPr id="6" name="Tijdelijke aanduiding voor inhoud 3"/>
          <p:cNvSpPr txBox="1">
            <a:spLocks/>
          </p:cNvSpPr>
          <p:nvPr/>
        </p:nvSpPr>
        <p:spPr>
          <a:xfrm>
            <a:off x="990600" y="6242340"/>
            <a:ext cx="741045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 smtClean="0"/>
              <a:t>PS: I will NOT donate a kidney.</a:t>
            </a:r>
          </a:p>
          <a:p>
            <a:endParaRPr lang="nl-NL" sz="2000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34</a:t>
            </a:fld>
            <a:endParaRPr lang="nl-NL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5855973"/>
            <a:ext cx="2520280" cy="240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426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>
          <a:xfrm>
            <a:off x="794518" y="1628800"/>
            <a:ext cx="7881938" cy="4967514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Current C++ libraries and programming practices are often not optimal for very small systems.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 smtClean="0"/>
              <a:t>Compile-time polymorphism using static class templates (no objects!)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/>
              <a:t>C</a:t>
            </a:r>
            <a:r>
              <a:rPr lang="en-US" sz="2400" b="1" dirty="0" smtClean="0"/>
              <a:t>an be as efficient as C macro’s.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 smtClean="0"/>
              <a:t>Has an abstraction power comparable in power but very different in nature to classic run-time-objects-based OO.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 smtClean="0"/>
              <a:t>There is a lot of interesting work to do to create C++ libraries that help programming very small systems.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35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10580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1820"/>
            <a:ext cx="6542856" cy="1077218"/>
          </a:xfrm>
        </p:spPr>
        <p:txBody>
          <a:bodyPr/>
          <a:lstStyle/>
          <a:p>
            <a:r>
              <a:rPr lang="en-US" dirty="0" smtClean="0"/>
              <a:t>Passing a type – two alternatives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36</a:t>
            </a:fld>
            <a:endParaRPr lang="nl-NL" dirty="0" smtClean="0"/>
          </a:p>
        </p:txBody>
      </p:sp>
      <p:sp>
        <p:nvSpPr>
          <p:cNvPr id="6" name="TextBox 3"/>
          <p:cNvSpPr txBox="1">
            <a:spLocks/>
          </p:cNvSpPr>
          <p:nvPr/>
        </p:nvSpPr>
        <p:spPr bwMode="auto">
          <a:xfrm>
            <a:off x="1835696" y="2276872"/>
            <a:ext cx="5112568" cy="160659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ED0010"/>
              </a:buClr>
              <a:buSzPct val="60000"/>
              <a:buFont typeface="Zapf Dingbats" pitchFamily="64" charset="2"/>
              <a:buChar char="n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191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600">
                <a:solidFill>
                  <a:srgbClr val="000000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400">
                <a:solidFill>
                  <a:srgbClr val="000000"/>
                </a:solidFill>
                <a:latin typeface="+mn-lt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200">
                <a:solidFill>
                  <a:srgbClr val="000000"/>
                </a:solidFill>
                <a:latin typeface="+mn-lt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template&lt; int n, int m &gt;class </a:t>
            </a:r>
            <a:r>
              <a:rPr lang="en-US" sz="1200" b="1" kern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gpio</a:t>
            </a:r>
            <a:r>
              <a:rPr lang="en-US" sz="1200" b="1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 . . . }; </a:t>
            </a:r>
          </a:p>
          <a:p>
            <a:pPr marL="0" indent="0">
              <a:buFont typeface="Zapf Dingbats" pitchFamily="64" charset="2"/>
              <a:buNone/>
            </a:pPr>
            <a:endParaRPr lang="nl-NL" sz="1200" b="1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Zapf Dingbats" pitchFamily="64" charset="2"/>
              <a:buNone/>
            </a:pP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nl-NL" sz="1200" b="1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emplate&lt; </a:t>
            </a:r>
            <a:r>
              <a:rPr lang="nl-NL" sz="1200" b="1" kern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nl-NL" sz="1200" b="1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x &gt; class invert { . . . };</a:t>
            </a:r>
          </a:p>
          <a:p>
            <a:pPr marL="0" indent="0">
              <a:buFont typeface="Zapf Dingbats" pitchFamily="64" charset="2"/>
              <a:buNone/>
            </a:pPr>
            <a:endParaRPr lang="nl-NL" sz="1200" b="1" kern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Zapf Dingbats" pitchFamily="64" charset="2"/>
              <a:buNone/>
            </a:pPr>
            <a:r>
              <a:rPr lang="nl-NL" sz="1200" b="1" kern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typedef</a:t>
            </a:r>
            <a:r>
              <a:rPr lang="nl-NL" sz="1200" b="1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200" b="1" kern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gpio</a:t>
            </a:r>
            <a:r>
              <a:rPr lang="nl-NL" sz="1200" b="1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 1, 2 &gt; pin_b2;</a:t>
            </a:r>
            <a:endParaRPr lang="nl-NL" sz="1200" b="1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Zapf Dingbats" pitchFamily="64" charset="2"/>
              <a:buNone/>
            </a:pPr>
            <a:endParaRPr lang="nl-NL" sz="1200" b="1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Zapf Dingbats" pitchFamily="64" charset="2"/>
              <a:buNone/>
            </a:pP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nl-NL" sz="1200" b="1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nvert&lt; pin_b2 &gt; led;</a:t>
            </a:r>
            <a:endParaRPr lang="en-US" sz="1200" b="1" kern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jdelijke aanduiding voor inhoud 3"/>
          <p:cNvSpPr>
            <a:spLocks noGrp="1"/>
          </p:cNvSpPr>
          <p:nvPr>
            <p:ph idx="1"/>
          </p:nvPr>
        </p:nvSpPr>
        <p:spPr>
          <a:xfrm>
            <a:off x="395536" y="1340768"/>
            <a:ext cx="8313986" cy="904863"/>
          </a:xfrm>
        </p:spPr>
        <p:txBody>
          <a:bodyPr/>
          <a:lstStyle/>
          <a:p>
            <a:pPr marL="0" indent="0">
              <a:buNone/>
            </a:pPr>
            <a:r>
              <a:rPr lang="nl-NL" sz="2400" b="1" dirty="0" smtClean="0"/>
              <a:t>As type </a:t>
            </a:r>
          </a:p>
          <a:p>
            <a:pPr marL="0" indent="0">
              <a:buNone/>
            </a:pPr>
            <a:r>
              <a:rPr lang="nl-NL" sz="2400" b="1" dirty="0" smtClean="0"/>
              <a:t>(explicit template parameter) </a:t>
            </a:r>
            <a:endParaRPr lang="en-US" sz="2400" b="1" dirty="0" smtClean="0"/>
          </a:p>
        </p:txBody>
      </p:sp>
      <p:sp>
        <p:nvSpPr>
          <p:cNvPr id="8" name="TextBox 3"/>
          <p:cNvSpPr txBox="1">
            <a:spLocks/>
          </p:cNvSpPr>
          <p:nvPr/>
        </p:nvSpPr>
        <p:spPr bwMode="auto">
          <a:xfrm>
            <a:off x="1907704" y="4918750"/>
            <a:ext cx="5112568" cy="160659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ED0010"/>
              </a:buClr>
              <a:buSzPct val="60000"/>
              <a:buFont typeface="Zapf Dingbats" pitchFamily="64" charset="2"/>
              <a:buChar char="n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191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600">
                <a:solidFill>
                  <a:srgbClr val="000000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400">
                <a:solidFill>
                  <a:srgbClr val="000000"/>
                </a:solidFill>
                <a:latin typeface="+mn-lt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200">
                <a:solidFill>
                  <a:srgbClr val="000000"/>
                </a:solidFill>
                <a:latin typeface="+mn-lt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template&lt; int n, int m &gt;class </a:t>
            </a:r>
            <a:r>
              <a:rPr lang="en-US" sz="1200" b="1" kern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gpio</a:t>
            </a:r>
            <a:r>
              <a:rPr lang="en-US" sz="1200" b="1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 . . . }; </a:t>
            </a:r>
          </a:p>
          <a:p>
            <a:pPr marL="0" indent="0">
              <a:buFont typeface="Zapf Dingbats" pitchFamily="64" charset="2"/>
              <a:buNone/>
            </a:pPr>
            <a:endParaRPr lang="nl-NL" sz="1200" b="1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Zapf Dingbats" pitchFamily="64" charset="2"/>
              <a:buNone/>
            </a:pP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nl-NL" sz="1200" b="1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emplate&lt; </a:t>
            </a:r>
            <a:r>
              <a:rPr lang="nl-NL" sz="1200" b="1" kern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nl-NL" sz="1200" b="1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 &gt; auto invert( t x ){ . . . };</a:t>
            </a:r>
          </a:p>
          <a:p>
            <a:pPr marL="0" indent="0">
              <a:buFont typeface="Zapf Dingbats" pitchFamily="64" charset="2"/>
              <a:buNone/>
            </a:pPr>
            <a:endParaRPr lang="nl-NL" sz="1200" b="1" kern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Zapf Dingbats" pitchFamily="64" charset="2"/>
              <a:buNone/>
            </a:pPr>
            <a:r>
              <a:rPr lang="nl-NL" sz="1200" b="1" kern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gpio</a:t>
            </a:r>
            <a:r>
              <a:rPr lang="nl-NL" sz="1200" b="1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 1, 2 &gt; pin_b2;</a:t>
            </a:r>
            <a:endParaRPr lang="nl-NL" sz="1200" b="1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Zapf Dingbats" pitchFamily="64" charset="2"/>
              <a:buNone/>
            </a:pPr>
            <a:endParaRPr lang="nl-NL" sz="1200" b="1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Zapf Dingbats" pitchFamily="64" charset="2"/>
              <a:buNone/>
            </a:pP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NL" sz="1200" b="1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uto led = invert( pin_b2 );</a:t>
            </a:r>
            <a:endParaRPr lang="en-US" sz="1200" b="1" kern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ijdelijke aanduiding voor inhoud 3"/>
          <p:cNvSpPr txBox="1">
            <a:spLocks/>
          </p:cNvSpPr>
          <p:nvPr/>
        </p:nvSpPr>
        <p:spPr bwMode="auto">
          <a:xfrm>
            <a:off x="395536" y="3933056"/>
            <a:ext cx="8748463" cy="90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ED0010"/>
              </a:buClr>
              <a:buSzPct val="60000"/>
              <a:buFont typeface="Zapf Dingbats" pitchFamily="64" charset="2"/>
              <a:buChar char="n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191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600">
                <a:solidFill>
                  <a:srgbClr val="000000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400">
                <a:solidFill>
                  <a:srgbClr val="000000"/>
                </a:solidFill>
                <a:latin typeface="+mn-lt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200">
                <a:solidFill>
                  <a:srgbClr val="000000"/>
                </a:solidFill>
                <a:latin typeface="+mn-lt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Font typeface="Zapf Dingbats" pitchFamily="64" charset="2"/>
              <a:buNone/>
            </a:pPr>
            <a:r>
              <a:rPr lang="nl-NL" sz="2400" b="1" kern="0" dirty="0" smtClean="0"/>
              <a:t>As type object </a:t>
            </a:r>
          </a:p>
          <a:p>
            <a:pPr marL="0" indent="0">
              <a:buFont typeface="Zapf Dingbats" pitchFamily="64" charset="2"/>
              <a:buNone/>
            </a:pPr>
            <a:r>
              <a:rPr lang="nl-NL" sz="2400" b="1" kern="0" dirty="0" smtClean="0"/>
              <a:t>(explicit object parameter == </a:t>
            </a:r>
            <a:r>
              <a:rPr lang="nl-NL" sz="2400" b="1" kern="0" dirty="0" err="1" smtClean="0"/>
              <a:t>implicit</a:t>
            </a:r>
            <a:r>
              <a:rPr lang="nl-NL" sz="2400" b="1" kern="0" dirty="0" smtClean="0"/>
              <a:t> template parameter)</a:t>
            </a:r>
            <a:endParaRPr lang="en-US" sz="2400" b="1" kern="0" dirty="0" smtClean="0"/>
          </a:p>
        </p:txBody>
      </p:sp>
    </p:spTree>
    <p:extLst>
      <p:ext uri="{BB962C8B-B14F-4D97-AF65-F5344CB8AC3E}">
        <p14:creationId xmlns:p14="http://schemas.microsoft.com/office/powerpoint/2010/main" val="215166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604263"/>
            <a:ext cx="6542856" cy="584775"/>
          </a:xfrm>
        </p:spPr>
        <p:txBody>
          <a:bodyPr/>
          <a:lstStyle/>
          <a:p>
            <a:r>
              <a:rPr lang="en-US" dirty="0" smtClean="0"/>
              <a:t>Avoid run-time overhead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37</a:t>
            </a:fld>
            <a:endParaRPr lang="nl-NL" dirty="0" smtClean="0"/>
          </a:p>
        </p:txBody>
      </p:sp>
      <p:sp>
        <p:nvSpPr>
          <p:cNvPr id="6" name="TextBox 3"/>
          <p:cNvSpPr txBox="1">
            <a:spLocks/>
          </p:cNvSpPr>
          <p:nvPr/>
        </p:nvSpPr>
        <p:spPr bwMode="auto">
          <a:xfrm>
            <a:off x="1835696" y="2315312"/>
            <a:ext cx="5112568" cy="116339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ED0010"/>
              </a:buClr>
              <a:buSzPct val="60000"/>
              <a:buFont typeface="Zapf Dingbats" pitchFamily="64" charset="2"/>
              <a:buChar char="n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191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600">
                <a:solidFill>
                  <a:srgbClr val="000000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400">
                <a:solidFill>
                  <a:srgbClr val="000000"/>
                </a:solidFill>
                <a:latin typeface="+mn-lt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200">
                <a:solidFill>
                  <a:srgbClr val="000000"/>
                </a:solidFill>
                <a:latin typeface="+mn-lt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template&lt; int n, int m &gt;class </a:t>
            </a:r>
            <a:r>
              <a:rPr lang="en-US" sz="1200" b="1" kern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gpio</a:t>
            </a:r>
            <a:r>
              <a:rPr lang="en-US" sz="1200" b="1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 . . . }; </a:t>
            </a:r>
          </a:p>
          <a:p>
            <a:pPr marL="0" indent="0">
              <a:buFont typeface="Zapf Dingbats" pitchFamily="64" charset="2"/>
              <a:buNone/>
            </a:pPr>
            <a:endParaRPr lang="nl-NL" sz="1200" b="1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Zapf Dingbats" pitchFamily="64" charset="2"/>
              <a:buNone/>
            </a:pPr>
            <a:r>
              <a:rPr lang="nl-NL" sz="1200" b="1" kern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typedef</a:t>
            </a:r>
            <a:r>
              <a:rPr lang="nl-NL" sz="1200" b="1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200" b="1" kern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gpio</a:t>
            </a:r>
            <a:r>
              <a:rPr lang="nl-NL" sz="1200" b="1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 1, 2 &gt; pin_b2;</a:t>
            </a:r>
            <a:endParaRPr lang="nl-NL" sz="1200" b="1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Zapf Dingbats" pitchFamily="64" charset="2"/>
              <a:buNone/>
            </a:pPr>
            <a:endParaRPr lang="nl-NL" sz="1200" b="1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Zapf Dingbats" pitchFamily="64" charset="2"/>
              <a:buNone/>
            </a:pPr>
            <a:r>
              <a:rPr lang="nl-NL" sz="12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nl-NL" sz="1200" b="1" kern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in_b</a:t>
            </a:r>
            <a:r>
              <a:rPr lang="nl-NL" sz="1200" b="1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::set();</a:t>
            </a:r>
            <a:endParaRPr lang="en-US" sz="1200" b="1" kern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jdelijke aanduiding voor inhoud 3"/>
          <p:cNvSpPr>
            <a:spLocks noGrp="1"/>
          </p:cNvSpPr>
          <p:nvPr>
            <p:ph idx="1"/>
          </p:nvPr>
        </p:nvSpPr>
        <p:spPr>
          <a:xfrm>
            <a:off x="827584" y="1739248"/>
            <a:ext cx="7881938" cy="461665"/>
          </a:xfrm>
        </p:spPr>
        <p:txBody>
          <a:bodyPr/>
          <a:lstStyle/>
          <a:p>
            <a:pPr marL="0" indent="0">
              <a:buNone/>
            </a:pPr>
            <a:r>
              <a:rPr lang="nl-NL" sz="2400" b="1" dirty="0" err="1" smtClean="0"/>
              <a:t>By</a:t>
            </a:r>
            <a:r>
              <a:rPr lang="nl-NL" sz="2400" b="1" dirty="0" smtClean="0"/>
              <a:t> </a:t>
            </a:r>
            <a:r>
              <a:rPr lang="nl-NL" sz="2400" b="1" dirty="0" err="1" smtClean="0"/>
              <a:t>using</a:t>
            </a:r>
            <a:r>
              <a:rPr lang="nl-NL" sz="2400" b="1" dirty="0" smtClean="0"/>
              <a:t> templates</a:t>
            </a:r>
            <a:endParaRPr lang="en-US" sz="2400" b="1" dirty="0" smtClean="0"/>
          </a:p>
        </p:txBody>
      </p:sp>
      <p:sp>
        <p:nvSpPr>
          <p:cNvPr id="8" name="TextBox 3"/>
          <p:cNvSpPr txBox="1">
            <a:spLocks/>
          </p:cNvSpPr>
          <p:nvPr/>
        </p:nvSpPr>
        <p:spPr bwMode="auto">
          <a:xfrm>
            <a:off x="1907704" y="4187520"/>
            <a:ext cx="5112568" cy="204979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ED0010"/>
              </a:buClr>
              <a:buSzPct val="60000"/>
              <a:buFont typeface="Zapf Dingbats" pitchFamily="64" charset="2"/>
              <a:buChar char="n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191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600">
                <a:solidFill>
                  <a:srgbClr val="000000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400">
                <a:solidFill>
                  <a:srgbClr val="000000"/>
                </a:solidFill>
                <a:latin typeface="+mn-lt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200">
                <a:solidFill>
                  <a:srgbClr val="000000"/>
                </a:solidFill>
                <a:latin typeface="+mn-lt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Font typeface="Zapf Dingbats" pitchFamily="64" charset="2"/>
              <a:buNone/>
            </a:pP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nl-NL" sz="1200" b="1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lass </a:t>
            </a:r>
            <a:r>
              <a:rPr lang="nl-NL" sz="1200" b="1" kern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gpio</a:t>
            </a:r>
            <a:r>
              <a:rPr lang="nl-NL" sz="1200" b="1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 virtual </a:t>
            </a:r>
            <a:r>
              <a:rPr lang="nl-NL" sz="1200" b="1" kern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sz="1200" b="1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set() = 0; }</a:t>
            </a:r>
          </a:p>
          <a:p>
            <a:pPr marL="0" indent="0">
              <a:buFont typeface="Zapf Dingbats" pitchFamily="64" charset="2"/>
              <a:buNone/>
            </a:pPr>
            <a:endParaRPr lang="nl-NL" sz="1200" b="1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Zapf Dingbats" pitchFamily="64" charset="2"/>
              <a:buNone/>
            </a:pP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nl-NL" sz="1200" b="1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emplate&lt; int n, int m &gt; class </a:t>
            </a:r>
            <a:r>
              <a:rPr lang="nl-NL" sz="1200" b="1" kern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cortex_gpio</a:t>
            </a:r>
            <a:r>
              <a:rPr lang="nl-NL" sz="1200" b="1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nl-NL" sz="1200" b="1" kern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gpio</a:t>
            </a:r>
            <a:r>
              <a:rPr lang="nl-NL" sz="1200" b="1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Font typeface="Zapf Dingbats" pitchFamily="64" charset="2"/>
              <a:buNone/>
            </a:pP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200" b="1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1200" b="1" kern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sz="1200" b="1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set(){ . . . }</a:t>
            </a:r>
          </a:p>
          <a:p>
            <a:pPr marL="0" indent="0">
              <a:buFont typeface="Zapf Dingbats" pitchFamily="64" charset="2"/>
              <a:buNone/>
            </a:pPr>
            <a:r>
              <a:rPr lang="nl-NL" sz="1200" b="1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Font typeface="Zapf Dingbats" pitchFamily="64" charset="2"/>
              <a:buNone/>
            </a:pPr>
            <a:endParaRPr lang="nl-NL" sz="1200" b="1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Zapf Dingbats" pitchFamily="64" charset="2"/>
              <a:buNone/>
            </a:pPr>
            <a:r>
              <a:rPr lang="nl-NL" sz="12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nl-NL" sz="1200" b="1" kern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ortex_gpio</a:t>
            </a:r>
            <a:r>
              <a:rPr lang="nl-NL" sz="1200" b="1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 1, 2 &gt; pin_1_2;</a:t>
            </a:r>
          </a:p>
          <a:p>
            <a:pPr marL="0" indent="0">
              <a:buFont typeface="Zapf Dingbats" pitchFamily="64" charset="2"/>
              <a:buNone/>
            </a:pPr>
            <a:endParaRPr lang="nl-NL" sz="1200" b="1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Zapf Dingbats" pitchFamily="64" charset="2"/>
              <a:buNone/>
            </a:pP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nl-NL" sz="1200" b="1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in_1_2::set();</a:t>
            </a:r>
            <a:endParaRPr lang="en-US" sz="1200" b="1" kern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ijdelijke aanduiding voor inhoud 3"/>
          <p:cNvSpPr txBox="1">
            <a:spLocks/>
          </p:cNvSpPr>
          <p:nvPr/>
        </p:nvSpPr>
        <p:spPr bwMode="auto">
          <a:xfrm>
            <a:off x="899592" y="3611456"/>
            <a:ext cx="78819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ED0010"/>
              </a:buClr>
              <a:buSzPct val="60000"/>
              <a:buFont typeface="Zapf Dingbats" pitchFamily="64" charset="2"/>
              <a:buChar char="n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191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600">
                <a:solidFill>
                  <a:srgbClr val="000000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400">
                <a:solidFill>
                  <a:srgbClr val="000000"/>
                </a:solidFill>
                <a:latin typeface="+mn-lt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200">
                <a:solidFill>
                  <a:srgbClr val="000000"/>
                </a:solidFill>
                <a:latin typeface="+mn-lt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Font typeface="Zapf Dingbats" pitchFamily="64" charset="2"/>
              <a:buNone/>
            </a:pPr>
            <a:r>
              <a:rPr lang="nl-NL" sz="2400" b="1" kern="0" dirty="0" err="1" smtClean="0"/>
              <a:t>By</a:t>
            </a:r>
            <a:r>
              <a:rPr lang="nl-NL" sz="2400" b="1" kern="0" dirty="0" smtClean="0"/>
              <a:t> </a:t>
            </a:r>
            <a:r>
              <a:rPr lang="nl-NL" sz="2400" b="1" kern="0" dirty="0" err="1" smtClean="0"/>
              <a:t>relying</a:t>
            </a:r>
            <a:r>
              <a:rPr lang="nl-NL" sz="2400" b="1" kern="0" dirty="0" smtClean="0"/>
              <a:t> on devirtualization</a:t>
            </a:r>
            <a:endParaRPr lang="en-US" sz="2400" b="1" kern="0" dirty="0" smtClean="0"/>
          </a:p>
        </p:txBody>
      </p:sp>
    </p:spTree>
    <p:extLst>
      <p:ext uri="{BB962C8B-B14F-4D97-AF65-F5344CB8AC3E}">
        <p14:creationId xmlns:p14="http://schemas.microsoft.com/office/powerpoint/2010/main" val="224565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1820"/>
            <a:ext cx="6542856" cy="1077218"/>
          </a:xfrm>
        </p:spPr>
        <p:txBody>
          <a:bodyPr/>
          <a:lstStyle/>
          <a:p>
            <a:r>
              <a:rPr lang="en-US" dirty="0" smtClean="0"/>
              <a:t>Have your cake AND eat it with whole-program optimization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38</a:t>
            </a:fld>
            <a:endParaRPr lang="nl-NL" dirty="0" smtClean="0"/>
          </a:p>
        </p:txBody>
      </p:sp>
      <p:sp>
        <p:nvSpPr>
          <p:cNvPr id="8" name="TextBox 3"/>
          <p:cNvSpPr txBox="1">
            <a:spLocks/>
          </p:cNvSpPr>
          <p:nvPr/>
        </p:nvSpPr>
        <p:spPr bwMode="auto">
          <a:xfrm>
            <a:off x="611560" y="1556792"/>
            <a:ext cx="5112568" cy="47089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ED0010"/>
              </a:buClr>
              <a:buSzPct val="60000"/>
              <a:buFont typeface="Zapf Dingbats" pitchFamily="64" charset="2"/>
              <a:buChar char="n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191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600">
                <a:solidFill>
                  <a:srgbClr val="000000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400">
                <a:solidFill>
                  <a:srgbClr val="000000"/>
                </a:solidFill>
                <a:latin typeface="+mn-lt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200">
                <a:solidFill>
                  <a:srgbClr val="000000"/>
                </a:solidFill>
                <a:latin typeface="+mn-lt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Font typeface="Zapf Dingbats" pitchFamily="64" charset="2"/>
              <a:buNone/>
            </a:pP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nl-NL" sz="1200" b="1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lass </a:t>
            </a:r>
            <a:r>
              <a:rPr lang="nl-NL" sz="1200" b="1" kern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gpio</a:t>
            </a:r>
            <a:r>
              <a:rPr lang="nl-NL" sz="1200" b="1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 virtual </a:t>
            </a:r>
            <a:r>
              <a:rPr lang="nl-NL" sz="1200" b="1" kern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sz="1200" b="1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set() = 0; }</a:t>
            </a:r>
          </a:p>
          <a:p>
            <a:pPr marL="0" indent="0">
              <a:buFont typeface="Zapf Dingbats" pitchFamily="64" charset="2"/>
              <a:buNone/>
            </a:pPr>
            <a:endParaRPr lang="nl-NL" sz="1200" b="1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Zapf Dingbats" pitchFamily="64" charset="2"/>
              <a:buNone/>
            </a:pP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nl-NL" sz="1200" b="1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emplate&lt; int n, int m &gt; class </a:t>
            </a:r>
            <a:r>
              <a:rPr lang="nl-NL" sz="1200" b="1" kern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cortex_gpio</a:t>
            </a:r>
            <a:r>
              <a:rPr lang="nl-NL" sz="1200" b="1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nl-NL" sz="1200" b="1" kern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gpio</a:t>
            </a:r>
            <a:r>
              <a:rPr lang="nl-NL" sz="1200" b="1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Font typeface="Zapf Dingbats" pitchFamily="64" charset="2"/>
              <a:buNone/>
            </a:pP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200" b="1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1200" b="1" kern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sz="1200" b="1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set(){ . . . }</a:t>
            </a:r>
          </a:p>
          <a:p>
            <a:pPr marL="0" indent="0">
              <a:buFont typeface="Zapf Dingbats" pitchFamily="64" charset="2"/>
              <a:buNone/>
            </a:pPr>
            <a:r>
              <a:rPr lang="nl-NL" sz="1200" b="1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Font typeface="Zapf Dingbats" pitchFamily="64" charset="2"/>
              <a:buNone/>
            </a:pPr>
            <a:endParaRPr lang="nl-NL" sz="1200" b="1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2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cortex_gpio</a:t>
            </a: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&lt; 1, 2 &gt; pin_1_2;</a:t>
            </a:r>
          </a:p>
          <a:p>
            <a:pPr marL="0" indent="0">
              <a:buNone/>
            </a:pPr>
            <a:r>
              <a:rPr lang="nl-NL" sz="12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cortex_gpio</a:t>
            </a: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&lt; 1, </a:t>
            </a:r>
            <a:r>
              <a:rPr lang="nl-NL" sz="1200" b="1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nl-NL" sz="1200" b="1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pin_1_3;</a:t>
            </a:r>
            <a:endParaRPr lang="nl-NL" sz="1200" b="1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2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cortex_gpio</a:t>
            </a: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&lt; 1, </a:t>
            </a:r>
            <a:r>
              <a:rPr lang="nl-NL" sz="1200" b="1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nl-NL" sz="1200" b="1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pin_1_4;</a:t>
            </a:r>
          </a:p>
          <a:p>
            <a:pPr marL="0" indent="0">
              <a:buNone/>
            </a:pPr>
            <a:endParaRPr lang="nl-NL" sz="1200" b="1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2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f( </a:t>
            </a:r>
            <a:r>
              <a:rPr lang="nl-NL" sz="12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</a:t>
            </a: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&amp; p ){ </a:t>
            </a:r>
            <a:r>
              <a:rPr lang="nl-NL" sz="12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p.set</a:t>
            </a: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(); . . . }</a:t>
            </a:r>
          </a:p>
          <a:p>
            <a:pPr marL="0" indent="0">
              <a:buFont typeface="Zapf Dingbats" pitchFamily="64" charset="2"/>
              <a:buNone/>
            </a:pPr>
            <a:endParaRPr lang="nl-NL" sz="1200" b="1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pin_1_2.set();</a:t>
            </a:r>
          </a:p>
          <a:p>
            <a:pPr marL="0" indent="0">
              <a:buNone/>
            </a:pP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f( pin_1_2 );</a:t>
            </a:r>
          </a:p>
          <a:p>
            <a:pPr marL="0" indent="0">
              <a:buFont typeface="Zapf Dingbats" pitchFamily="64" charset="2"/>
              <a:buNone/>
            </a:pPr>
            <a:endParaRPr lang="nl-NL" sz="1200" b="1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Zapf Dingbats" pitchFamily="64" charset="2"/>
              <a:buNone/>
            </a:pPr>
            <a:r>
              <a:rPr lang="nl-NL" sz="12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nl-NL" sz="1200" b="1" kern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oid</a:t>
            </a:r>
            <a:r>
              <a:rPr lang="nl-NL" sz="1200" b="1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g( </a:t>
            </a:r>
            <a:r>
              <a:rPr lang="nl-NL" sz="1200" b="1" kern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gpio</a:t>
            </a:r>
            <a:r>
              <a:rPr lang="nl-NL" sz="1200" b="1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&amp; p ){ </a:t>
            </a:r>
            <a:r>
              <a:rPr lang="nl-NL" sz="1200" b="1" kern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p.set</a:t>
            </a:r>
            <a:r>
              <a:rPr lang="nl-NL" sz="1200" b="1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 . . . }</a:t>
            </a:r>
          </a:p>
          <a:p>
            <a:pPr marL="0" indent="0">
              <a:buFont typeface="Zapf Dingbats" pitchFamily="64" charset="2"/>
              <a:buNone/>
            </a:pPr>
            <a:endParaRPr lang="nl-NL" sz="1200" b="1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200" b="1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g( </a:t>
            </a: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pin_1_2 );</a:t>
            </a:r>
          </a:p>
          <a:p>
            <a:pPr marL="0" indent="0">
              <a:buNone/>
            </a:pPr>
            <a:r>
              <a:rPr lang="nl-NL" sz="1200" b="1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g( pin_1_3 </a:t>
            </a: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nl-NL" sz="1200" b="1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g( pin_1_4 </a:t>
            </a: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Font typeface="Zapf Dingbats" pitchFamily="64" charset="2"/>
              <a:buNone/>
            </a:pPr>
            <a:r>
              <a:rPr lang="nl-NL" sz="1200" b="1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endParaRPr lang="en-US" sz="1200" b="1" kern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jdelijke aanduiding voor inhoud 3"/>
          <p:cNvSpPr>
            <a:spLocks noGrp="1"/>
          </p:cNvSpPr>
          <p:nvPr>
            <p:ph idx="1"/>
          </p:nvPr>
        </p:nvSpPr>
        <p:spPr>
          <a:xfrm>
            <a:off x="6084168" y="4025155"/>
            <a:ext cx="2952328" cy="1348061"/>
          </a:xfrm>
        </p:spPr>
        <p:txBody>
          <a:bodyPr/>
          <a:lstStyle/>
          <a:p>
            <a:pPr marL="0" indent="0">
              <a:buNone/>
            </a:pPr>
            <a:r>
              <a:rPr lang="nl-NL" sz="2400" b="1" dirty="0" smtClean="0"/>
              <a:t>Devirtualization:</a:t>
            </a:r>
          </a:p>
          <a:p>
            <a:pPr marL="0" indent="0">
              <a:buNone/>
            </a:pPr>
            <a:r>
              <a:rPr lang="nl-NL" sz="2400" b="1" dirty="0">
                <a:sym typeface="Wingdings" panose="05000000000000000000" pitchFamily="2" charset="2"/>
              </a:rPr>
              <a:t></a:t>
            </a:r>
            <a:r>
              <a:rPr lang="nl-NL" sz="2400" b="1" dirty="0" smtClean="0">
                <a:sym typeface="Wingdings" panose="05000000000000000000" pitchFamily="2" charset="2"/>
              </a:rPr>
              <a:t> </a:t>
            </a:r>
            <a:r>
              <a:rPr lang="nl-NL" sz="2400" b="1" dirty="0" err="1" smtClean="0">
                <a:sym typeface="Wingdings" panose="05000000000000000000" pitchFamily="2" charset="2"/>
              </a:rPr>
              <a:t>inline</a:t>
            </a:r>
            <a:r>
              <a:rPr lang="nl-NL" sz="2400" b="1" dirty="0" smtClean="0"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r>
              <a:rPr lang="nl-NL" sz="2400" b="1" dirty="0" smtClean="0">
                <a:sym typeface="Wingdings" panose="05000000000000000000" pitchFamily="2" charset="2"/>
              </a:rPr>
              <a:t> </a:t>
            </a:r>
            <a:r>
              <a:rPr lang="nl-NL" sz="2400" b="1" dirty="0" err="1" smtClean="0">
                <a:sym typeface="Wingdings" panose="05000000000000000000" pitchFamily="2" charset="2"/>
              </a:rPr>
              <a:t>optimization</a:t>
            </a:r>
            <a:r>
              <a:rPr lang="nl-NL" sz="2400" b="1" dirty="0" smtClean="0"/>
              <a:t> </a:t>
            </a:r>
            <a:endParaRPr lang="en-US" sz="2400" b="1" dirty="0" smtClean="0"/>
          </a:p>
        </p:txBody>
      </p:sp>
      <p:sp>
        <p:nvSpPr>
          <p:cNvPr id="7" name="Tijdelijke aanduiding voor inhoud 3"/>
          <p:cNvSpPr txBox="1">
            <a:spLocks/>
          </p:cNvSpPr>
          <p:nvPr/>
        </p:nvSpPr>
        <p:spPr bwMode="auto">
          <a:xfrm>
            <a:off x="6048164" y="5589240"/>
            <a:ext cx="295232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ED0010"/>
              </a:buClr>
              <a:buSzPct val="60000"/>
              <a:buFont typeface="Zapf Dingbats" pitchFamily="64" charset="2"/>
              <a:buChar char="n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191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600">
                <a:solidFill>
                  <a:srgbClr val="000000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400">
                <a:solidFill>
                  <a:srgbClr val="000000"/>
                </a:solidFill>
                <a:latin typeface="+mn-lt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200">
                <a:solidFill>
                  <a:srgbClr val="000000"/>
                </a:solidFill>
                <a:latin typeface="+mn-lt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Font typeface="Zapf Dingbats" pitchFamily="64" charset="2"/>
              <a:buNone/>
            </a:pPr>
            <a:r>
              <a:rPr lang="nl-NL" sz="2400" b="1" kern="0" dirty="0" smtClean="0"/>
              <a:t>Run-time </a:t>
            </a:r>
            <a:r>
              <a:rPr lang="nl-NL" sz="2400" b="1" kern="0" dirty="0" err="1" smtClean="0"/>
              <a:t>polymorphism</a:t>
            </a:r>
            <a:r>
              <a:rPr lang="nl-NL" sz="2400" b="1" kern="0" dirty="0" smtClean="0"/>
              <a:t> </a:t>
            </a:r>
            <a:endParaRPr lang="en-US" sz="2400" b="1" kern="0" dirty="0" smtClean="0"/>
          </a:p>
        </p:txBody>
      </p:sp>
      <p:sp>
        <p:nvSpPr>
          <p:cNvPr id="9" name="PIJL-LINKS 2"/>
          <p:cNvSpPr/>
          <p:nvPr/>
        </p:nvSpPr>
        <p:spPr bwMode="auto">
          <a:xfrm>
            <a:off x="2375756" y="4100972"/>
            <a:ext cx="3708412" cy="407948"/>
          </a:xfrm>
          <a:prstGeom prst="lef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PIJL-LINKS 2"/>
          <p:cNvSpPr/>
          <p:nvPr/>
        </p:nvSpPr>
        <p:spPr bwMode="auto">
          <a:xfrm>
            <a:off x="2339752" y="5597308"/>
            <a:ext cx="3708412" cy="407948"/>
          </a:xfrm>
          <a:prstGeom prst="lef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15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956" y="404664"/>
            <a:ext cx="6830144" cy="579438"/>
          </a:xfrm>
        </p:spPr>
        <p:txBody>
          <a:bodyPr/>
          <a:lstStyle/>
          <a:p>
            <a:r>
              <a:rPr lang="nl-NL" dirty="0" smtClean="0"/>
              <a:t>Micro-controllers are everywhere</a:t>
            </a:r>
            <a:endParaRPr lang="en-US" dirty="0"/>
          </a:p>
        </p:txBody>
      </p:sp>
      <p:sp>
        <p:nvSpPr>
          <p:cNvPr id="82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4</a:t>
            </a:fld>
            <a:endParaRPr lang="nl-NL" dirty="0" smtClean="0"/>
          </a:p>
        </p:txBody>
      </p:sp>
      <p:pic>
        <p:nvPicPr>
          <p:cNvPr id="83" name="Picture 8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779" y="1675814"/>
            <a:ext cx="1489069" cy="1031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851" y="4843286"/>
            <a:ext cx="2912162" cy="1452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060" y="1560502"/>
            <a:ext cx="1105203" cy="1362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231" y="2874608"/>
            <a:ext cx="1420497" cy="1097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2204864"/>
            <a:ext cx="1399034" cy="1399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52736"/>
            <a:ext cx="1152128" cy="1145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005064"/>
            <a:ext cx="190500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790" y="1493385"/>
            <a:ext cx="2088232" cy="1033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1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3" y="2129780"/>
            <a:ext cx="1440160" cy="1165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1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30" y="2420888"/>
            <a:ext cx="1627658" cy="868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843808" y="4581128"/>
            <a:ext cx="1588067" cy="1207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" name="Picture 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765997" y="2611607"/>
            <a:ext cx="878011" cy="1825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" name="Picture 5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324909" y="5044139"/>
            <a:ext cx="1057527" cy="167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" name="Picture 6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524328" y="1484785"/>
            <a:ext cx="1395239" cy="958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" name="Picture 2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23" y="5363958"/>
            <a:ext cx="1006657" cy="1326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3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651" y="3915921"/>
            <a:ext cx="1225302" cy="79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5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270" y="5615676"/>
            <a:ext cx="1071562" cy="107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1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884368" y="2996952"/>
            <a:ext cx="1177673" cy="1284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" name="Picture 3" descr="http://dakzoekje.nl/images/enkelband.jpg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3707904" y="5949280"/>
            <a:ext cx="864096" cy="635975"/>
          </a:xfrm>
          <a:prstGeom prst="rect">
            <a:avLst/>
          </a:prstGeom>
          <a:noFill/>
        </p:spPr>
      </p:pic>
      <p:pic>
        <p:nvPicPr>
          <p:cNvPr id="102" name="Picture 5" descr="http://www.egoweblog.nl/wp-content/uploads/2010/06/20100104191235OV-chipkaart_studenten.jpg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1811241" y="4175040"/>
            <a:ext cx="1296144" cy="812176"/>
          </a:xfrm>
          <a:prstGeom prst="rect">
            <a:avLst/>
          </a:prstGeom>
          <a:noFill/>
        </p:spPr>
      </p:pic>
      <p:pic>
        <p:nvPicPr>
          <p:cNvPr id="103" name="Picture 7" descr="http://www.brabant.nl/dossiers/dossiers-op-thema/verkeer-en-vervoer/openbaar-vervoer/-/media/EF0F433ADADA4DCBACD406B2254ACED8.jpg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2627784" y="3140968"/>
            <a:ext cx="1008112" cy="1124433"/>
          </a:xfrm>
          <a:prstGeom prst="rect">
            <a:avLst/>
          </a:prstGeom>
          <a:noFill/>
        </p:spPr>
      </p:pic>
      <p:pic>
        <p:nvPicPr>
          <p:cNvPr id="104" name="Picture 2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5220072" y="3068960"/>
            <a:ext cx="959171" cy="1218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" name="Picture 2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6012160" y="3284984"/>
            <a:ext cx="1150159" cy="1512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" name="Picture 2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89" y="3678397"/>
            <a:ext cx="1147342" cy="1303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12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453" y="4693125"/>
            <a:ext cx="1079860" cy="1398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062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609600"/>
            <a:ext cx="6984776" cy="579438"/>
          </a:xfrm>
        </p:spPr>
        <p:txBody>
          <a:bodyPr>
            <a:normAutofit fontScale="90000"/>
          </a:bodyPr>
          <a:lstStyle/>
          <a:p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smtClean="0"/>
              <a:t>(</a:t>
            </a:r>
            <a:r>
              <a:rPr lang="nl-NL" dirty="0" err="1" smtClean="0"/>
              <a:t>very</a:t>
            </a:r>
            <a:r>
              <a:rPr lang="nl-NL" dirty="0" smtClean="0"/>
              <a:t>) small </a:t>
            </a:r>
            <a:r>
              <a:rPr lang="nl-NL" dirty="0" smtClean="0"/>
              <a:t>micro-controllers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21428"/>
            <a:ext cx="1981200" cy="1828800"/>
          </a:xfrm>
          <a:solidFill>
            <a:srgbClr val="FFC000"/>
          </a:solidFill>
          <a:ln>
            <a:noFill/>
          </a:ln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nl-NL" dirty="0" smtClean="0">
                <a:sym typeface="Wingdings" panose="05000000000000000000" pitchFamily="2" charset="2"/>
              </a:rPr>
              <a:t>PIC12F200</a:t>
            </a:r>
          </a:p>
          <a:p>
            <a:pPr marL="0" indent="0" algn="ctr">
              <a:buNone/>
            </a:pPr>
            <a:r>
              <a:rPr lang="nl-NL" dirty="0" smtClean="0">
                <a:sym typeface="Wingdings" panose="05000000000000000000" pitchFamily="2" charset="2"/>
              </a:rPr>
              <a:t>8-bit CPU</a:t>
            </a:r>
          </a:p>
          <a:p>
            <a:pPr marL="0" indent="0" algn="ctr">
              <a:buNone/>
            </a:pPr>
            <a:r>
              <a:rPr lang="nl-NL" dirty="0" smtClean="0">
                <a:sym typeface="Wingdings" panose="05000000000000000000" pitchFamily="2" charset="2"/>
              </a:rPr>
              <a:t>256 Flash</a:t>
            </a:r>
          </a:p>
          <a:p>
            <a:pPr marL="0" indent="0" algn="ctr">
              <a:buNone/>
            </a:pPr>
            <a:r>
              <a:rPr lang="nl-NL" dirty="0" smtClean="0">
                <a:sym typeface="Wingdings" panose="05000000000000000000" pitchFamily="2" charset="2"/>
              </a:rPr>
              <a:t>16 RAM</a:t>
            </a:r>
          </a:p>
          <a:p>
            <a:pPr marL="0" indent="0" algn="ctr">
              <a:buNone/>
            </a:pPr>
            <a:r>
              <a:rPr lang="nl-NL" dirty="0">
                <a:sym typeface="Wingdings" panose="05000000000000000000" pitchFamily="2" charset="2"/>
              </a:rPr>
              <a:t>€</a:t>
            </a:r>
            <a:r>
              <a:rPr lang="nl-NL" dirty="0" smtClean="0">
                <a:sym typeface="Wingdings" panose="05000000000000000000" pitchFamily="2" charset="2"/>
              </a:rPr>
              <a:t> 0.28@100</a:t>
            </a:r>
          </a:p>
          <a:p>
            <a:pPr marL="0" indent="0">
              <a:buNone/>
            </a:pPr>
            <a:endParaRPr lang="nl-NL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743200" y="3863181"/>
            <a:ext cx="1981200" cy="1828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nl-NL" dirty="0" smtClean="0">
                <a:sym typeface="Wingdings" panose="05000000000000000000" pitchFamily="2" charset="2"/>
              </a:rPr>
              <a:t>LPC810</a:t>
            </a:r>
          </a:p>
          <a:p>
            <a:pPr marL="0" indent="0" algn="ctr">
              <a:buFont typeface="Arial" pitchFamily="34" charset="0"/>
              <a:buNone/>
            </a:pPr>
            <a:r>
              <a:rPr lang="nl-NL" dirty="0" smtClean="0">
                <a:sym typeface="Wingdings" panose="05000000000000000000" pitchFamily="2" charset="2"/>
              </a:rPr>
              <a:t>32-bit CPU</a:t>
            </a:r>
          </a:p>
          <a:p>
            <a:pPr marL="0" indent="0" algn="ctr">
              <a:buFont typeface="Arial" pitchFamily="34" charset="0"/>
              <a:buNone/>
            </a:pPr>
            <a:r>
              <a:rPr lang="nl-NL" dirty="0" smtClean="0">
                <a:sym typeface="Wingdings" panose="05000000000000000000" pitchFamily="2" charset="2"/>
              </a:rPr>
              <a:t>8k Flash</a:t>
            </a:r>
          </a:p>
          <a:p>
            <a:pPr marL="0" indent="0" algn="ctr">
              <a:buFont typeface="Arial" pitchFamily="34" charset="0"/>
              <a:buNone/>
            </a:pPr>
            <a:r>
              <a:rPr lang="nl-NL" dirty="0" smtClean="0">
                <a:sym typeface="Wingdings" panose="05000000000000000000" pitchFamily="2" charset="2"/>
              </a:rPr>
              <a:t>2k RAM</a:t>
            </a:r>
          </a:p>
          <a:p>
            <a:pPr marL="0" indent="0" algn="ctr">
              <a:buNone/>
            </a:pPr>
            <a:r>
              <a:rPr lang="nl-NL" dirty="0">
                <a:sym typeface="Wingdings" panose="05000000000000000000" pitchFamily="2" charset="2"/>
              </a:rPr>
              <a:t>€ </a:t>
            </a:r>
            <a:r>
              <a:rPr lang="nl-NL" dirty="0" smtClean="0">
                <a:sym typeface="Wingdings" panose="05000000000000000000" pitchFamily="2" charset="2"/>
              </a:rPr>
              <a:t>0.67@100</a:t>
            </a:r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507886" y="1896616"/>
            <a:ext cx="5175448" cy="1676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smtClean="0"/>
              <a:t>As yet no C</a:t>
            </a:r>
            <a:r>
              <a:rPr lang="en-US" sz="2400" b="1" dirty="0"/>
              <a:t>++ </a:t>
            </a:r>
            <a:r>
              <a:rPr lang="en-US" sz="2400" b="1" dirty="0" smtClean="0"/>
              <a:t>compiler*:</a:t>
            </a:r>
          </a:p>
          <a:p>
            <a:r>
              <a:rPr lang="en-US" sz="2400" b="1" dirty="0" smtClean="0"/>
              <a:t>8-bits</a:t>
            </a:r>
          </a:p>
          <a:p>
            <a:r>
              <a:rPr lang="en-US" sz="2400" b="1" dirty="0" smtClean="0"/>
              <a:t>crazy CPU architecture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76800" y="3874799"/>
            <a:ext cx="3886199" cy="1676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smtClean="0"/>
              <a:t>A low-end chip for C++: </a:t>
            </a:r>
          </a:p>
          <a:p>
            <a:r>
              <a:rPr lang="en-US" sz="2400" b="1" dirty="0" smtClean="0"/>
              <a:t>32 bits</a:t>
            </a:r>
          </a:p>
          <a:p>
            <a:r>
              <a:rPr lang="en-US" sz="2400" b="1" dirty="0" smtClean="0"/>
              <a:t>Cortex-M0+</a:t>
            </a:r>
          </a:p>
          <a:p>
            <a:r>
              <a:rPr lang="en-US" sz="2400" b="1" dirty="0" smtClean="0"/>
              <a:t>GCC</a:t>
            </a:r>
            <a:endParaRPr lang="en-US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07" y="1981200"/>
            <a:ext cx="866585" cy="720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022613"/>
            <a:ext cx="390590" cy="369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065" y="4050002"/>
            <a:ext cx="608535" cy="67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945880"/>
            <a:ext cx="639266" cy="60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928254" y="6172200"/>
            <a:ext cx="7834745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* There are 8-bit CPUs that do support C++.</a:t>
            </a:r>
            <a:endParaRPr lang="en-US" sz="1800" dirty="0"/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5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208844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404664"/>
            <a:ext cx="7632848" cy="640358"/>
          </a:xfrm>
        </p:spPr>
        <p:txBody>
          <a:bodyPr>
            <a:noAutofit/>
          </a:bodyPr>
          <a:lstStyle/>
          <a:p>
            <a:pPr algn="ctr"/>
            <a:r>
              <a:rPr lang="nl-NL" sz="3600" dirty="0" smtClean="0"/>
              <a:t>Small microcontroller economics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916832"/>
            <a:ext cx="7881938" cy="4536504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nl-NL" sz="2400" b="1" dirty="0" smtClean="0"/>
              <a:t>Product cost scales with use of resources: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nl-NL" sz="2400" b="1" dirty="0" smtClean="0"/>
              <a:t>CPU speed (power consumption!!)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nl-NL" sz="2400" b="1" dirty="0" smtClean="0"/>
              <a:t>code </a:t>
            </a:r>
            <a:r>
              <a:rPr lang="nl-NL" sz="2400" b="1" dirty="0" err="1" smtClean="0"/>
              <a:t>size</a:t>
            </a:r>
            <a:r>
              <a:rPr lang="nl-NL" sz="2400" b="1" dirty="0" smtClean="0"/>
              <a:t> (Flash)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nl-NL" sz="2400" b="1" dirty="0" smtClean="0"/>
              <a:t>data </a:t>
            </a:r>
            <a:r>
              <a:rPr lang="nl-NL" sz="2400" b="1" dirty="0" err="1" smtClean="0"/>
              <a:t>size</a:t>
            </a:r>
            <a:r>
              <a:rPr lang="nl-NL" sz="2400" b="1" dirty="0" smtClean="0"/>
              <a:t> (RAM)</a:t>
            </a:r>
          </a:p>
          <a:p>
            <a:r>
              <a:rPr lang="nl-NL" sz="2400" b="1" dirty="0" smtClean="0"/>
              <a:t>Those prices are payed by the </a:t>
            </a:r>
            <a:r>
              <a:rPr lang="nl-NL" sz="2400" b="1" i="1" dirty="0" smtClean="0"/>
              <a:t>manufacturer</a:t>
            </a:r>
            <a:r>
              <a:rPr lang="nl-NL" sz="2400" b="1" dirty="0" smtClean="0"/>
              <a:t>, not by the </a:t>
            </a:r>
            <a:r>
              <a:rPr lang="nl-NL" sz="2400" b="1" i="1" dirty="0" smtClean="0"/>
              <a:t>end user </a:t>
            </a:r>
            <a:r>
              <a:rPr lang="nl-NL" sz="2400" b="1" dirty="0" smtClean="0"/>
              <a:t>(as for desktop software).</a:t>
            </a:r>
          </a:p>
          <a:p>
            <a:endParaRPr lang="nl-NL" sz="2400" b="1" dirty="0"/>
          </a:p>
          <a:p>
            <a:pPr marL="0" indent="0">
              <a:buNone/>
            </a:pPr>
            <a:r>
              <a:rPr lang="nl-NL" sz="2400" b="1" dirty="0" smtClean="0">
                <a:sym typeface="Wingdings" panose="05000000000000000000" pitchFamily="2" charset="2"/>
              </a:rPr>
              <a:t> Pressure on the developers to reduce resource use: every data byte or instruction counts (even if only in the perception of the managers).</a:t>
            </a:r>
            <a:endParaRPr lang="en-US" sz="24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6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53742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0528" y="188640"/>
            <a:ext cx="8676456" cy="1152128"/>
          </a:xfrm>
        </p:spPr>
        <p:txBody>
          <a:bodyPr>
            <a:noAutofit/>
          </a:bodyPr>
          <a:lstStyle/>
          <a:p>
            <a:pPr algn="ctr"/>
            <a:r>
              <a:rPr lang="nl-NL" sz="3600" dirty="0" err="1" smtClean="0"/>
              <a:t>Typical</a:t>
            </a:r>
            <a:r>
              <a:rPr lang="nl-NL" sz="3600" dirty="0" smtClean="0"/>
              <a:t> small </a:t>
            </a:r>
            <a:r>
              <a:rPr lang="nl-NL" sz="3600" dirty="0" smtClean="0"/>
              <a:t>micro-controller </a:t>
            </a:r>
            <a:br>
              <a:rPr lang="nl-NL" sz="3600" dirty="0" smtClean="0"/>
            </a:br>
            <a:r>
              <a:rPr lang="nl-NL" sz="3600" dirty="0" smtClean="0"/>
              <a:t>programming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2308845"/>
            <a:ext cx="7881938" cy="356842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nl-NL" b="1" dirty="0" smtClean="0">
                <a:sym typeface="Wingdings" panose="05000000000000000000" pitchFamily="2" charset="2"/>
              </a:rPr>
              <a:t>Applications </a:t>
            </a:r>
            <a:r>
              <a:rPr lang="nl-NL" b="1" dirty="0">
                <a:sym typeface="Wingdings" panose="05000000000000000000" pitchFamily="2" charset="2"/>
              </a:rPr>
              <a:t>are </a:t>
            </a:r>
            <a:r>
              <a:rPr lang="nl-NL" b="1" dirty="0" smtClean="0">
                <a:sym typeface="Wingdings" panose="05000000000000000000" pitchFamily="2" charset="2"/>
              </a:rPr>
              <a:t>small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 smtClean="0">
                <a:sym typeface="Wingdings" panose="05000000000000000000" pitchFamily="2" charset="2"/>
              </a:rPr>
              <a:t>Volumes are high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 smtClean="0">
                <a:sym typeface="Wingdings" panose="05000000000000000000" pitchFamily="2" charset="2"/>
              </a:rPr>
              <a:t>Worst-case timing constraints must be met (average timing is not important)</a:t>
            </a:r>
            <a:endParaRPr lang="nl-NL" b="1" dirty="0" smtClean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nl-NL" b="1" dirty="0" smtClean="0">
                <a:sym typeface="Wingdings" panose="05000000000000000000" pitchFamily="2" charset="2"/>
              </a:rPr>
              <a:t>C dominates (even assembler is still used)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7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44945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l-NL" sz="3600" dirty="0" smtClean="0"/>
              <a:t>Code re-</a:t>
            </a:r>
            <a:r>
              <a:rPr lang="nl-NL" sz="3600" dirty="0" err="1" smtClean="0"/>
              <a:t>use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4863"/>
            <a:ext cx="8229600" cy="38884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b="1" dirty="0" smtClean="0">
                <a:sym typeface="Wingdings" panose="05000000000000000000" pitchFamily="2" charset="2"/>
              </a:rPr>
              <a:t>Is hindered by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nl-NL" b="1" dirty="0" smtClean="0">
                <a:sym typeface="Wingdings" panose="05000000000000000000" pitchFamily="2" charset="2"/>
              </a:rPr>
              <a:t>Small size, so (perceived) benefit is small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nl-NL" b="1" dirty="0" smtClean="0">
                <a:sym typeface="Wingdings" panose="05000000000000000000" pitchFamily="2" charset="2"/>
              </a:rPr>
              <a:t>Code is </a:t>
            </a:r>
            <a:r>
              <a:rPr lang="nl-NL" b="1" dirty="0" err="1" smtClean="0">
                <a:sym typeface="Wingdings" panose="05000000000000000000" pitchFamily="2" charset="2"/>
              </a:rPr>
              <a:t>often</a:t>
            </a:r>
            <a:r>
              <a:rPr lang="nl-NL" b="1" dirty="0" smtClean="0">
                <a:sym typeface="Wingdings" panose="05000000000000000000" pitchFamily="2" charset="2"/>
              </a:rPr>
              <a:t> </a:t>
            </a:r>
            <a:r>
              <a:rPr lang="nl-NL" b="1" dirty="0" err="1" smtClean="0">
                <a:sym typeface="Wingdings" panose="05000000000000000000" pitchFamily="2" charset="2"/>
              </a:rPr>
              <a:t>written</a:t>
            </a:r>
            <a:r>
              <a:rPr lang="nl-NL" b="1" dirty="0" smtClean="0">
                <a:sym typeface="Wingdings" panose="05000000000000000000" pitchFamily="2" charset="2"/>
              </a:rPr>
              <a:t> </a:t>
            </a:r>
            <a:r>
              <a:rPr lang="nl-NL" b="1" dirty="0" err="1" smtClean="0">
                <a:sym typeface="Wingdings" panose="05000000000000000000" pitchFamily="2" charset="2"/>
              </a:rPr>
              <a:t>by</a:t>
            </a:r>
            <a:r>
              <a:rPr lang="nl-NL" b="1" dirty="0" smtClean="0">
                <a:sym typeface="Wingdings" panose="05000000000000000000" pitchFamily="2" charset="2"/>
              </a:rPr>
              <a:t> </a:t>
            </a:r>
            <a:r>
              <a:rPr lang="nl-NL" b="1" dirty="0" err="1">
                <a:sym typeface="Wingdings" panose="05000000000000000000" pitchFamily="2" charset="2"/>
              </a:rPr>
              <a:t>e</a:t>
            </a:r>
            <a:r>
              <a:rPr lang="nl-NL" b="1" dirty="0" err="1" smtClean="0">
                <a:sym typeface="Wingdings" panose="05000000000000000000" pitchFamily="2" charset="2"/>
              </a:rPr>
              <a:t>lectrical</a:t>
            </a:r>
            <a:r>
              <a:rPr lang="nl-NL" b="1" dirty="0" smtClean="0">
                <a:sym typeface="Wingdings" panose="05000000000000000000" pitchFamily="2" charset="2"/>
              </a:rPr>
              <a:t> engineers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nl-NL" b="1" dirty="0" smtClean="0">
                <a:sym typeface="Wingdings" panose="05000000000000000000" pitchFamily="2" charset="2"/>
              </a:rPr>
              <a:t>Lack of abstraction mechanisms in C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nl-NL" b="1" dirty="0" smtClean="0">
                <a:sym typeface="Wingdings" panose="05000000000000000000" pitchFamily="2" charset="2"/>
              </a:rPr>
              <a:t>Each application has unique aspects, down to the lowest levels</a:t>
            </a:r>
            <a:endParaRPr lang="nl-NL" b="1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8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74536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476672"/>
            <a:ext cx="8229600" cy="627856"/>
          </a:xfrm>
        </p:spPr>
        <p:txBody>
          <a:bodyPr>
            <a:normAutofit/>
          </a:bodyPr>
          <a:lstStyle/>
          <a:p>
            <a:r>
              <a:rPr lang="nl-NL" dirty="0" smtClean="0"/>
              <a:t>So why should C++ be used?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204864"/>
            <a:ext cx="8229600" cy="37338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nl-NL" b="1" dirty="0" smtClean="0">
                <a:sym typeface="Wingdings" panose="05000000000000000000" pitchFamily="2" charset="2"/>
              </a:rPr>
              <a:t>As a better C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nl-NL" b="1" dirty="0" smtClean="0">
                <a:sym typeface="Wingdings" panose="05000000000000000000" pitchFamily="2" charset="2"/>
              </a:rPr>
              <a:t>(same programming style, less room for errors)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 smtClean="0">
                <a:sym typeface="Wingdings" panose="05000000000000000000" pitchFamily="2" charset="2"/>
              </a:rPr>
              <a:t>Enables other programming styles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b="1" dirty="0" smtClean="0">
                <a:sym typeface="Wingdings" panose="05000000000000000000" pitchFamily="2" charset="2"/>
              </a:rPr>
              <a:t>(OO, functional, templates, . . .)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 smtClean="0">
                <a:sym typeface="Wingdings" panose="05000000000000000000" pitchFamily="2" charset="2"/>
              </a:rPr>
              <a:t>More opportunities for (efficient) code re-use</a:t>
            </a:r>
            <a:endParaRPr lang="nl-NL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b="1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9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212044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UAmerfoort[2]">
  <a:themeElements>
    <a:clrScheme name="HUAmerfoort[2] 7">
      <a:dk1>
        <a:srgbClr val="000000"/>
      </a:dk1>
      <a:lt1>
        <a:srgbClr val="00A0D2"/>
      </a:lt1>
      <a:dk2>
        <a:srgbClr val="000000"/>
      </a:dk2>
      <a:lt2>
        <a:srgbClr val="005A6F"/>
      </a:lt2>
      <a:accent1>
        <a:srgbClr val="AAFFFD"/>
      </a:accent1>
      <a:accent2>
        <a:srgbClr val="FF1E00"/>
      </a:accent2>
      <a:accent3>
        <a:srgbClr val="AACDE5"/>
      </a:accent3>
      <a:accent4>
        <a:srgbClr val="000000"/>
      </a:accent4>
      <a:accent5>
        <a:srgbClr val="D2FFFE"/>
      </a:accent5>
      <a:accent6>
        <a:srgbClr val="E71A00"/>
      </a:accent6>
      <a:hlink>
        <a:srgbClr val="380060"/>
      </a:hlink>
      <a:folHlink>
        <a:srgbClr val="FFFFFF"/>
      </a:folHlink>
    </a:clrScheme>
    <a:fontScheme name="HUAmerfoort[2]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nl-NL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nl-NL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HUAmerfoort[2] 1">
        <a:dk1>
          <a:srgbClr val="000000"/>
        </a:dk1>
        <a:lt1>
          <a:srgbClr val="FFFFFF"/>
        </a:lt1>
        <a:dk2>
          <a:srgbClr val="00ADCD"/>
        </a:dk2>
        <a:lt2>
          <a:srgbClr val="FFFFFF"/>
        </a:lt2>
        <a:accent1>
          <a:srgbClr val="FF1E00"/>
        </a:accent1>
        <a:accent2>
          <a:srgbClr val="6D6FC7"/>
        </a:accent2>
        <a:accent3>
          <a:srgbClr val="AAD3E3"/>
        </a:accent3>
        <a:accent4>
          <a:srgbClr val="DADADA"/>
        </a:accent4>
        <a:accent5>
          <a:srgbClr val="FFABAA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UAmerfoort[2] 2">
        <a:dk1>
          <a:srgbClr val="000000"/>
        </a:dk1>
        <a:lt1>
          <a:srgbClr val="00ADCD"/>
        </a:lt1>
        <a:dk2>
          <a:srgbClr val="000000"/>
        </a:dk2>
        <a:lt2>
          <a:srgbClr val="000000"/>
        </a:lt2>
        <a:accent1>
          <a:srgbClr val="FF1E00"/>
        </a:accent1>
        <a:accent2>
          <a:srgbClr val="6D6FC7"/>
        </a:accent2>
        <a:accent3>
          <a:srgbClr val="AAD3E3"/>
        </a:accent3>
        <a:accent4>
          <a:srgbClr val="000000"/>
        </a:accent4>
        <a:accent5>
          <a:srgbClr val="FFABAA"/>
        </a:accent5>
        <a:accent6>
          <a:srgbClr val="6264B4"/>
        </a:accent6>
        <a:hlink>
          <a:srgbClr val="FD8300"/>
        </a:hlink>
        <a:folHlink>
          <a:srgbClr val="78BB1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UAmerfoort[2] 3">
        <a:dk1>
          <a:srgbClr val="FFFFFF"/>
        </a:dk1>
        <a:lt1>
          <a:srgbClr val="FFFFFF"/>
        </a:lt1>
        <a:dk2>
          <a:srgbClr val="000000"/>
        </a:dk2>
        <a:lt2>
          <a:srgbClr val="000000"/>
        </a:lt2>
        <a:accent1>
          <a:srgbClr val="FF1E00"/>
        </a:accent1>
        <a:accent2>
          <a:srgbClr val="6D6FC7"/>
        </a:accent2>
        <a:accent3>
          <a:srgbClr val="FFFFFF"/>
        </a:accent3>
        <a:accent4>
          <a:srgbClr val="DADADA"/>
        </a:accent4>
        <a:accent5>
          <a:srgbClr val="FFABAA"/>
        </a:accent5>
        <a:accent6>
          <a:srgbClr val="6264B4"/>
        </a:accent6>
        <a:hlink>
          <a:srgbClr val="FD8300"/>
        </a:hlink>
        <a:folHlink>
          <a:srgbClr val="78BB1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UAmerfoort[2] 4">
        <a:dk1>
          <a:srgbClr val="000000"/>
        </a:dk1>
        <a:lt1>
          <a:srgbClr val="FFFFFF"/>
        </a:lt1>
        <a:dk2>
          <a:srgbClr val="000000"/>
        </a:dk2>
        <a:lt2>
          <a:srgbClr val="005A6F"/>
        </a:lt2>
        <a:accent1>
          <a:srgbClr val="FF1E00"/>
        </a:accent1>
        <a:accent2>
          <a:srgbClr val="005A6F"/>
        </a:accent2>
        <a:accent3>
          <a:srgbClr val="FFFFFF"/>
        </a:accent3>
        <a:accent4>
          <a:srgbClr val="000000"/>
        </a:accent4>
        <a:accent5>
          <a:srgbClr val="FFABAA"/>
        </a:accent5>
        <a:accent6>
          <a:srgbClr val="005164"/>
        </a:accent6>
        <a:hlink>
          <a:srgbClr val="FF1E00"/>
        </a:hlink>
        <a:folHlink>
          <a:srgbClr val="005A6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UAmerfoort[2] 5">
        <a:dk1>
          <a:srgbClr val="000000"/>
        </a:dk1>
        <a:lt1>
          <a:srgbClr val="00ADCD"/>
        </a:lt1>
        <a:dk2>
          <a:srgbClr val="000000"/>
        </a:dk2>
        <a:lt2>
          <a:srgbClr val="005A6F"/>
        </a:lt2>
        <a:accent1>
          <a:srgbClr val="92DDFD"/>
        </a:accent1>
        <a:accent2>
          <a:srgbClr val="FF007E"/>
        </a:accent2>
        <a:accent3>
          <a:srgbClr val="AAD3E3"/>
        </a:accent3>
        <a:accent4>
          <a:srgbClr val="000000"/>
        </a:accent4>
        <a:accent5>
          <a:srgbClr val="C7EBFE"/>
        </a:accent5>
        <a:accent6>
          <a:srgbClr val="E70072"/>
        </a:accent6>
        <a:hlink>
          <a:srgbClr val="FFBD00"/>
        </a:hlink>
        <a:folHlink>
          <a:srgbClr val="005A6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UAmerfoort[2] 6">
        <a:dk1>
          <a:srgbClr val="000000"/>
        </a:dk1>
        <a:lt1>
          <a:srgbClr val="00ADCD"/>
        </a:lt1>
        <a:dk2>
          <a:srgbClr val="000000"/>
        </a:dk2>
        <a:lt2>
          <a:srgbClr val="005A6F"/>
        </a:lt2>
        <a:accent1>
          <a:srgbClr val="AAD5DB"/>
        </a:accent1>
        <a:accent2>
          <a:srgbClr val="FF1E00"/>
        </a:accent2>
        <a:accent3>
          <a:srgbClr val="AAD3E3"/>
        </a:accent3>
        <a:accent4>
          <a:srgbClr val="000000"/>
        </a:accent4>
        <a:accent5>
          <a:srgbClr val="D2E7EA"/>
        </a:accent5>
        <a:accent6>
          <a:srgbClr val="E71A00"/>
        </a:accent6>
        <a:hlink>
          <a:srgbClr val="38006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UAmerfoort[2] 7">
        <a:dk1>
          <a:srgbClr val="000000"/>
        </a:dk1>
        <a:lt1>
          <a:srgbClr val="00A0D2"/>
        </a:lt1>
        <a:dk2>
          <a:srgbClr val="000000"/>
        </a:dk2>
        <a:lt2>
          <a:srgbClr val="005A6F"/>
        </a:lt2>
        <a:accent1>
          <a:srgbClr val="AAFFFD"/>
        </a:accent1>
        <a:accent2>
          <a:srgbClr val="FF1E00"/>
        </a:accent2>
        <a:accent3>
          <a:srgbClr val="AACDE5"/>
        </a:accent3>
        <a:accent4>
          <a:srgbClr val="000000"/>
        </a:accent4>
        <a:accent5>
          <a:srgbClr val="D2FFFE"/>
        </a:accent5>
        <a:accent6>
          <a:srgbClr val="E71A00"/>
        </a:accent6>
        <a:hlink>
          <a:srgbClr val="38006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Kantoor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HUAmerfoort[2]</Template>
  <TotalTime>744</TotalTime>
  <Words>3334</Words>
  <Application>Microsoft Office PowerPoint</Application>
  <PresentationFormat>On-screen Show (4:3)</PresentationFormat>
  <Paragraphs>775</Paragraphs>
  <Slides>38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HUAmerfoort[2]</vt:lpstr>
      <vt:lpstr>Objects? No Thanks!</vt:lpstr>
      <vt:lpstr>Meeting C++ 2014 Berlin</vt:lpstr>
      <vt:lpstr>Meeting C++ 2015 Berlin</vt:lpstr>
      <vt:lpstr>Micro-controllers are everywhere</vt:lpstr>
      <vt:lpstr>Some (very) small micro-controllers</vt:lpstr>
      <vt:lpstr>Small microcontroller economics</vt:lpstr>
      <vt:lpstr>Typical small micro-controller  programming</vt:lpstr>
      <vt:lpstr>Code re-use</vt:lpstr>
      <vt:lpstr>So why should C++ be used?</vt:lpstr>
      <vt:lpstr>C++, but not like on a desktop</vt:lpstr>
      <vt:lpstr>Test case: blink a LED</vt:lpstr>
      <vt:lpstr>Blink a LED in C</vt:lpstr>
      <vt:lpstr>PIN_SET( 1, 0, 1 )</vt:lpstr>
      <vt:lpstr>Classic OO pin abstraction</vt:lpstr>
      <vt:lpstr>Metrics</vt:lpstr>
      <vt:lpstr>Generated code (C++ OO-style)</vt:lpstr>
      <vt:lpstr>Why so much code (and data)?</vt:lpstr>
      <vt:lpstr>Alternative: compile-time polymorphism</vt:lpstr>
      <vt:lpstr>Run-time polymorphism</vt:lpstr>
      <vt:lpstr>Generated code (C versus C++ C-T-P) </vt:lpstr>
      <vt:lpstr>Blink: some (ugly?) details </vt:lpstr>
      <vt:lpstr>------- Four</vt:lpstr>
      <vt:lpstr>Type narrowing</vt:lpstr>
      <vt:lpstr>pin_out_from&lt; . . . &gt; template</vt:lpstr>
      <vt:lpstr>Don’t say it in a comment </vt:lpstr>
      <vt:lpstr>Pin invert&lt; . . . &gt; template</vt:lpstr>
      <vt:lpstr>Some more pin &amp; port decorators</vt:lpstr>
      <vt:lpstr>Using static class templates: consequences (1)</vt:lpstr>
      <vt:lpstr>Using static class templates: consequences (2)</vt:lpstr>
      <vt:lpstr>Long term view</vt:lpstr>
      <vt:lpstr>Next steps</vt:lpstr>
      <vt:lpstr>Devirtualization?</vt:lpstr>
      <vt:lpstr>C++ language issues</vt:lpstr>
      <vt:lpstr>C++ language wish list</vt:lpstr>
      <vt:lpstr>Summary</vt:lpstr>
      <vt:lpstr>Passing a type – two alternatives</vt:lpstr>
      <vt:lpstr>Avoid run-time overhead</vt:lpstr>
      <vt:lpstr>Have your cake AND eat it with whole-program optimization</vt:lpstr>
    </vt:vector>
  </TitlesOfParts>
  <Company>Hogeschool van Utrecht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 powerpoint-presentatie</dc:title>
  <dc:creator>ilja.beun</dc:creator>
  <cp:lastModifiedBy>wvanooijen</cp:lastModifiedBy>
  <cp:revision>62</cp:revision>
  <cp:lastPrinted>2015-09-24T09:16:35Z</cp:lastPrinted>
  <dcterms:created xsi:type="dcterms:W3CDTF">2007-11-06T09:58:22Z</dcterms:created>
  <dcterms:modified xsi:type="dcterms:W3CDTF">2015-09-24T11:23:39Z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2</vt:i4>
  </property>
</Properties>
</file>